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4"/>
  </p:sldMasterIdLst>
  <p:notesMasterIdLst>
    <p:notesMasterId r:id="rId132"/>
  </p:notesMasterIdLst>
  <p:sldIdLst>
    <p:sldId id="256" r:id="rId5"/>
    <p:sldId id="257" r:id="rId6"/>
    <p:sldId id="425" r:id="rId7"/>
    <p:sldId id="258" r:id="rId8"/>
    <p:sldId id="309" r:id="rId9"/>
    <p:sldId id="272" r:id="rId10"/>
    <p:sldId id="262" r:id="rId11"/>
    <p:sldId id="343" r:id="rId12"/>
    <p:sldId id="260" r:id="rId13"/>
    <p:sldId id="350" r:id="rId14"/>
    <p:sldId id="263" r:id="rId15"/>
    <p:sldId id="264" r:id="rId16"/>
    <p:sldId id="267" r:id="rId17"/>
    <p:sldId id="266" r:id="rId18"/>
    <p:sldId id="268" r:id="rId19"/>
    <p:sldId id="265" r:id="rId20"/>
    <p:sldId id="271" r:id="rId21"/>
    <p:sldId id="274" r:id="rId22"/>
    <p:sldId id="269" r:id="rId23"/>
    <p:sldId id="270" r:id="rId24"/>
    <p:sldId id="261" r:id="rId25"/>
    <p:sldId id="275" r:id="rId26"/>
    <p:sldId id="277" r:id="rId27"/>
    <p:sldId id="318" r:id="rId28"/>
    <p:sldId id="326" r:id="rId29"/>
    <p:sldId id="324" r:id="rId30"/>
    <p:sldId id="335" r:id="rId31"/>
    <p:sldId id="337" r:id="rId32"/>
    <p:sldId id="338" r:id="rId33"/>
    <p:sldId id="336" r:id="rId34"/>
    <p:sldId id="339" r:id="rId35"/>
    <p:sldId id="327" r:id="rId36"/>
    <p:sldId id="334" r:id="rId37"/>
    <p:sldId id="329" r:id="rId38"/>
    <p:sldId id="330" r:id="rId39"/>
    <p:sldId id="331" r:id="rId40"/>
    <p:sldId id="332" r:id="rId41"/>
    <p:sldId id="333" r:id="rId42"/>
    <p:sldId id="325" r:id="rId43"/>
    <p:sldId id="342" r:id="rId44"/>
    <p:sldId id="347" r:id="rId45"/>
    <p:sldId id="345" r:id="rId46"/>
    <p:sldId id="346" r:id="rId47"/>
    <p:sldId id="348" r:id="rId48"/>
    <p:sldId id="349" r:id="rId49"/>
    <p:sldId id="340" r:id="rId50"/>
    <p:sldId id="278" r:id="rId51"/>
    <p:sldId id="387" r:id="rId52"/>
    <p:sldId id="388" r:id="rId53"/>
    <p:sldId id="389" r:id="rId54"/>
    <p:sldId id="390" r:id="rId55"/>
    <p:sldId id="391" r:id="rId56"/>
    <p:sldId id="392" r:id="rId57"/>
    <p:sldId id="393" r:id="rId58"/>
    <p:sldId id="394" r:id="rId59"/>
    <p:sldId id="410" r:id="rId60"/>
    <p:sldId id="418" r:id="rId61"/>
    <p:sldId id="401" r:id="rId62"/>
    <p:sldId id="411" r:id="rId63"/>
    <p:sldId id="413" r:id="rId64"/>
    <p:sldId id="412" r:id="rId65"/>
    <p:sldId id="403" r:id="rId66"/>
    <p:sldId id="409" r:id="rId67"/>
    <p:sldId id="417" r:id="rId68"/>
    <p:sldId id="414" r:id="rId69"/>
    <p:sldId id="415" r:id="rId70"/>
    <p:sldId id="416" r:id="rId71"/>
    <p:sldId id="419" r:id="rId72"/>
    <p:sldId id="404" r:id="rId73"/>
    <p:sldId id="405" r:id="rId74"/>
    <p:sldId id="406" r:id="rId75"/>
    <p:sldId id="420" r:id="rId76"/>
    <p:sldId id="351" r:id="rId77"/>
    <p:sldId id="279" r:id="rId78"/>
    <p:sldId id="450" r:id="rId79"/>
    <p:sldId id="451" r:id="rId80"/>
    <p:sldId id="452" r:id="rId81"/>
    <p:sldId id="454" r:id="rId82"/>
    <p:sldId id="455" r:id="rId83"/>
    <p:sldId id="456" r:id="rId84"/>
    <p:sldId id="457" r:id="rId85"/>
    <p:sldId id="458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459" r:id="rId94"/>
    <p:sldId id="306" r:id="rId95"/>
    <p:sldId id="460" r:id="rId96"/>
    <p:sldId id="461" r:id="rId97"/>
    <p:sldId id="462" r:id="rId98"/>
    <p:sldId id="299" r:id="rId99"/>
    <p:sldId id="300" r:id="rId100"/>
    <p:sldId id="301" r:id="rId101"/>
    <p:sldId id="303" r:id="rId102"/>
    <p:sldId id="422" r:id="rId103"/>
    <p:sldId id="310" r:id="rId104"/>
    <p:sldId id="311" r:id="rId105"/>
    <p:sldId id="312" r:id="rId106"/>
    <p:sldId id="313" r:id="rId107"/>
    <p:sldId id="314" r:id="rId108"/>
    <p:sldId id="315" r:id="rId109"/>
    <p:sldId id="295" r:id="rId110"/>
    <p:sldId id="296" r:id="rId111"/>
    <p:sldId id="297" r:id="rId112"/>
    <p:sldId id="298" r:id="rId113"/>
    <p:sldId id="316" r:id="rId114"/>
    <p:sldId id="317" r:id="rId115"/>
    <p:sldId id="323" r:id="rId116"/>
    <p:sldId id="319" r:id="rId117"/>
    <p:sldId id="320" r:id="rId118"/>
    <p:sldId id="302" r:id="rId119"/>
    <p:sldId id="440" r:id="rId120"/>
    <p:sldId id="441" r:id="rId121"/>
    <p:sldId id="442" r:id="rId122"/>
    <p:sldId id="443" r:id="rId123"/>
    <p:sldId id="444" r:id="rId124"/>
    <p:sldId id="447" r:id="rId125"/>
    <p:sldId id="445" r:id="rId126"/>
    <p:sldId id="446" r:id="rId127"/>
    <p:sldId id="448" r:id="rId128"/>
    <p:sldId id="439" r:id="rId129"/>
    <p:sldId id="423" r:id="rId130"/>
    <p:sldId id="438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7B3868-6A15-FE40-96D6-0FB16A6B7E1A}">
          <p14:sldIdLst>
            <p14:sldId id="256"/>
            <p14:sldId id="257"/>
            <p14:sldId id="425"/>
            <p14:sldId id="258"/>
            <p14:sldId id="309"/>
            <p14:sldId id="272"/>
            <p14:sldId id="262"/>
            <p14:sldId id="343"/>
            <p14:sldId id="260"/>
            <p14:sldId id="350"/>
            <p14:sldId id="263"/>
            <p14:sldId id="264"/>
            <p14:sldId id="267"/>
            <p14:sldId id="266"/>
            <p14:sldId id="268"/>
            <p14:sldId id="265"/>
            <p14:sldId id="271"/>
            <p14:sldId id="274"/>
            <p14:sldId id="269"/>
            <p14:sldId id="270"/>
            <p14:sldId id="261"/>
            <p14:sldId id="275"/>
            <p14:sldId id="277"/>
            <p14:sldId id="318"/>
            <p14:sldId id="326"/>
            <p14:sldId id="324"/>
            <p14:sldId id="335"/>
            <p14:sldId id="337"/>
            <p14:sldId id="338"/>
            <p14:sldId id="336"/>
            <p14:sldId id="339"/>
            <p14:sldId id="327"/>
            <p14:sldId id="334"/>
            <p14:sldId id="329"/>
            <p14:sldId id="330"/>
            <p14:sldId id="331"/>
            <p14:sldId id="332"/>
            <p14:sldId id="333"/>
            <p14:sldId id="325"/>
            <p14:sldId id="342"/>
            <p14:sldId id="347"/>
            <p14:sldId id="345"/>
            <p14:sldId id="346"/>
            <p14:sldId id="348"/>
            <p14:sldId id="349"/>
            <p14:sldId id="340"/>
            <p14:sldId id="278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10"/>
            <p14:sldId id="418"/>
            <p14:sldId id="401"/>
            <p14:sldId id="411"/>
            <p14:sldId id="413"/>
            <p14:sldId id="412"/>
            <p14:sldId id="403"/>
            <p14:sldId id="409"/>
            <p14:sldId id="417"/>
            <p14:sldId id="414"/>
            <p14:sldId id="415"/>
            <p14:sldId id="416"/>
            <p14:sldId id="419"/>
            <p14:sldId id="404"/>
            <p14:sldId id="405"/>
            <p14:sldId id="406"/>
            <p14:sldId id="420"/>
            <p14:sldId id="351"/>
            <p14:sldId id="279"/>
            <p14:sldId id="450"/>
            <p14:sldId id="451"/>
            <p14:sldId id="452"/>
            <p14:sldId id="454"/>
            <p14:sldId id="455"/>
            <p14:sldId id="456"/>
            <p14:sldId id="457"/>
            <p14:sldId id="458"/>
            <p14:sldId id="288"/>
            <p14:sldId id="289"/>
            <p14:sldId id="290"/>
            <p14:sldId id="291"/>
            <p14:sldId id="292"/>
            <p14:sldId id="293"/>
            <p14:sldId id="294"/>
            <p14:sldId id="459"/>
            <p14:sldId id="306"/>
            <p14:sldId id="460"/>
            <p14:sldId id="461"/>
            <p14:sldId id="462"/>
            <p14:sldId id="299"/>
            <p14:sldId id="300"/>
            <p14:sldId id="301"/>
            <p14:sldId id="303"/>
            <p14:sldId id="422"/>
            <p14:sldId id="310"/>
            <p14:sldId id="311"/>
            <p14:sldId id="312"/>
            <p14:sldId id="313"/>
            <p14:sldId id="314"/>
            <p14:sldId id="315"/>
            <p14:sldId id="295"/>
            <p14:sldId id="296"/>
            <p14:sldId id="297"/>
            <p14:sldId id="298"/>
            <p14:sldId id="316"/>
            <p14:sldId id="317"/>
            <p14:sldId id="323"/>
            <p14:sldId id="319"/>
            <p14:sldId id="320"/>
            <p14:sldId id="302"/>
            <p14:sldId id="440"/>
            <p14:sldId id="441"/>
            <p14:sldId id="442"/>
            <p14:sldId id="443"/>
            <p14:sldId id="444"/>
            <p14:sldId id="447"/>
            <p14:sldId id="445"/>
            <p14:sldId id="446"/>
            <p14:sldId id="448"/>
            <p14:sldId id="439"/>
            <p14:sldId id="423"/>
            <p14:sldId id="4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2446"/>
    <a:srgbClr val="FF00E0"/>
    <a:srgbClr val="08DAFF"/>
    <a:srgbClr val="45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319D06-5CA9-4050-4774-12C656BD28F2}" v="80" dt="2023-07-06T03:35:58.422"/>
    <p1510:client id="{9592BC0D-064A-4D50-E9A0-9857D1BA789B}" v="16" dt="2023-07-07T18:49:23.081"/>
    <p1510:client id="{F1BC89C5-33CB-8240-B4FF-CC71A956312E}" v="716" dt="2023-06-30T23:48:59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5"/>
    <p:restoredTop sz="94707"/>
  </p:normalViewPr>
  <p:slideViewPr>
    <p:cSldViewPr snapToGrid="0">
      <p:cViewPr>
        <p:scale>
          <a:sx n="160" d="100"/>
          <a:sy n="160" d="100"/>
        </p:scale>
        <p:origin x="144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/>
            <a:t>All R commands have to run through the R console/interpreter 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C82AB9-5B54-440C-99A5-275EF1E51D7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5A0A54-92A9-4921-AB9C-9DA5E88151AB}">
      <dgm:prSet/>
      <dgm:spPr/>
      <dgm:t>
        <a:bodyPr/>
        <a:lstStyle/>
        <a:p>
          <a:r>
            <a:rPr lang="en-US" b="1" dirty="0">
              <a:solidFill>
                <a:schemeClr val="accent6">
                  <a:lumMod val="75000"/>
                </a:schemeClr>
              </a:solidFill>
            </a:rPr>
            <a:t>Text</a:t>
          </a:r>
          <a:r>
            <a:rPr lang="en-US" b="1" dirty="0"/>
            <a:t>: </a:t>
          </a:r>
          <a:r>
            <a:rPr lang="en-US" dirty="0"/>
            <a:t>Restricted set of characters</a:t>
          </a:r>
          <a:br>
            <a:rPr lang="en-US" dirty="0"/>
          </a:br>
          <a:r>
            <a:rPr lang="en-US" dirty="0"/>
            <a:t>&gt;&gt; Data can be opened and viewed directly</a:t>
          </a:r>
          <a:br>
            <a:rPr lang="en-US" dirty="0"/>
          </a:br>
          <a:endParaRPr lang="en-US" dirty="0"/>
        </a:p>
      </dgm:t>
    </dgm:pt>
    <dgm:pt modelId="{691CBF13-A615-4CEF-98EA-F37EE086E480}" type="parTrans" cxnId="{09C18024-37B0-429F-A0D0-A929363A65BD}">
      <dgm:prSet/>
      <dgm:spPr/>
      <dgm:t>
        <a:bodyPr/>
        <a:lstStyle/>
        <a:p>
          <a:endParaRPr lang="en-US"/>
        </a:p>
      </dgm:t>
    </dgm:pt>
    <dgm:pt modelId="{D305E895-5C60-4584-B725-938EDB1CFCBD}" type="sibTrans" cxnId="{09C18024-37B0-429F-A0D0-A929363A65BD}">
      <dgm:prSet/>
      <dgm:spPr/>
      <dgm:t>
        <a:bodyPr/>
        <a:lstStyle/>
        <a:p>
          <a:endParaRPr lang="en-US"/>
        </a:p>
      </dgm:t>
    </dgm:pt>
    <dgm:pt modelId="{B15E15A3-90E5-4252-BA09-3A14D58B60B6}">
      <dgm:prSet/>
      <dgm:spPr/>
      <dgm:t>
        <a:bodyPr/>
        <a:lstStyle/>
        <a:p>
          <a:r>
            <a:rPr lang="en-US" b="1" dirty="0">
              <a:solidFill>
                <a:schemeClr val="accent6">
                  <a:lumMod val="75000"/>
                </a:schemeClr>
              </a:solidFill>
            </a:rPr>
            <a:t>Binary</a:t>
          </a:r>
          <a:r>
            <a:rPr lang="en-US" b="1" dirty="0"/>
            <a:t>: </a:t>
          </a:r>
          <a:r>
            <a:rPr lang="en-US" dirty="0"/>
            <a:t>Custom data</a:t>
          </a:r>
          <a:br>
            <a:rPr lang="en-US" dirty="0"/>
          </a:br>
          <a:r>
            <a:rPr lang="en-US" dirty="0"/>
            <a:t>&gt;&gt; Needs a program to interpret and display the data</a:t>
          </a:r>
        </a:p>
      </dgm:t>
    </dgm:pt>
    <dgm:pt modelId="{5401CC55-54C1-4186-9A0C-7195C16161DA}" type="parTrans" cxnId="{7B18AD1A-C09E-4234-8737-448A1EAB341B}">
      <dgm:prSet/>
      <dgm:spPr/>
      <dgm:t>
        <a:bodyPr/>
        <a:lstStyle/>
        <a:p>
          <a:endParaRPr lang="en-US"/>
        </a:p>
      </dgm:t>
    </dgm:pt>
    <dgm:pt modelId="{DE9D7B20-D12C-4A12-9AD1-60E8297414EA}" type="sibTrans" cxnId="{7B18AD1A-C09E-4234-8737-448A1EAB341B}">
      <dgm:prSet/>
      <dgm:spPr/>
      <dgm:t>
        <a:bodyPr/>
        <a:lstStyle/>
        <a:p>
          <a:endParaRPr lang="en-US"/>
        </a:p>
      </dgm:t>
    </dgm:pt>
    <dgm:pt modelId="{B007C214-6279-E24F-AA56-42A338648653}" type="pres">
      <dgm:prSet presAssocID="{31C82AB9-5B54-440C-99A5-275EF1E51D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AF7892-AC42-5245-AD13-E29E5952653E}" type="pres">
      <dgm:prSet presAssocID="{105A0A54-92A9-4921-AB9C-9DA5E88151AB}" presName="hierRoot1" presStyleCnt="0"/>
      <dgm:spPr/>
    </dgm:pt>
    <dgm:pt modelId="{6274443D-5923-984F-A2C9-78DB8CEA11FE}" type="pres">
      <dgm:prSet presAssocID="{105A0A54-92A9-4921-AB9C-9DA5E88151AB}" presName="composite" presStyleCnt="0"/>
      <dgm:spPr/>
    </dgm:pt>
    <dgm:pt modelId="{AB3C95A5-2871-D64F-B302-F7D60657453C}" type="pres">
      <dgm:prSet presAssocID="{105A0A54-92A9-4921-AB9C-9DA5E88151AB}" presName="background" presStyleLbl="node0" presStyleIdx="0" presStyleCnt="2"/>
      <dgm:spPr/>
    </dgm:pt>
    <dgm:pt modelId="{C293ECAA-C97A-2744-B8B3-F95487B78B01}" type="pres">
      <dgm:prSet presAssocID="{105A0A54-92A9-4921-AB9C-9DA5E88151AB}" presName="text" presStyleLbl="fgAcc0" presStyleIdx="0" presStyleCnt="2">
        <dgm:presLayoutVars>
          <dgm:chPref val="3"/>
        </dgm:presLayoutVars>
      </dgm:prSet>
      <dgm:spPr/>
    </dgm:pt>
    <dgm:pt modelId="{BA4B81C1-BC9B-2342-BD3C-CB58F28FDD6F}" type="pres">
      <dgm:prSet presAssocID="{105A0A54-92A9-4921-AB9C-9DA5E88151AB}" presName="hierChild2" presStyleCnt="0"/>
      <dgm:spPr/>
    </dgm:pt>
    <dgm:pt modelId="{91954B2C-C2E8-9840-885D-C98A5CBDB82D}" type="pres">
      <dgm:prSet presAssocID="{B15E15A3-90E5-4252-BA09-3A14D58B60B6}" presName="hierRoot1" presStyleCnt="0"/>
      <dgm:spPr/>
    </dgm:pt>
    <dgm:pt modelId="{F6FB034B-CDB3-BF41-8234-F37342E6E446}" type="pres">
      <dgm:prSet presAssocID="{B15E15A3-90E5-4252-BA09-3A14D58B60B6}" presName="composite" presStyleCnt="0"/>
      <dgm:spPr/>
    </dgm:pt>
    <dgm:pt modelId="{7248CE9F-5384-6C4C-B146-D0D8B4BD7110}" type="pres">
      <dgm:prSet presAssocID="{B15E15A3-90E5-4252-BA09-3A14D58B60B6}" presName="background" presStyleLbl="node0" presStyleIdx="1" presStyleCnt="2"/>
      <dgm:spPr/>
    </dgm:pt>
    <dgm:pt modelId="{F5F5C1A0-8406-8744-B745-BC1597EB13EE}" type="pres">
      <dgm:prSet presAssocID="{B15E15A3-90E5-4252-BA09-3A14D58B60B6}" presName="text" presStyleLbl="fgAcc0" presStyleIdx="1" presStyleCnt="2">
        <dgm:presLayoutVars>
          <dgm:chPref val="3"/>
        </dgm:presLayoutVars>
      </dgm:prSet>
      <dgm:spPr/>
    </dgm:pt>
    <dgm:pt modelId="{748FF9DD-AE5C-D14A-8FFB-56CFFE989181}" type="pres">
      <dgm:prSet presAssocID="{B15E15A3-90E5-4252-BA09-3A14D58B60B6}" presName="hierChild2" presStyleCnt="0"/>
      <dgm:spPr/>
    </dgm:pt>
  </dgm:ptLst>
  <dgm:cxnLst>
    <dgm:cxn modelId="{7B18AD1A-C09E-4234-8737-448A1EAB341B}" srcId="{31C82AB9-5B54-440C-99A5-275EF1E51D71}" destId="{B15E15A3-90E5-4252-BA09-3A14D58B60B6}" srcOrd="1" destOrd="0" parTransId="{5401CC55-54C1-4186-9A0C-7195C16161DA}" sibTransId="{DE9D7B20-D12C-4A12-9AD1-60E8297414EA}"/>
    <dgm:cxn modelId="{09C18024-37B0-429F-A0D0-A929363A65BD}" srcId="{31C82AB9-5B54-440C-99A5-275EF1E51D71}" destId="{105A0A54-92A9-4921-AB9C-9DA5E88151AB}" srcOrd="0" destOrd="0" parTransId="{691CBF13-A615-4CEF-98EA-F37EE086E480}" sibTransId="{D305E895-5C60-4584-B725-938EDB1CFCBD}"/>
    <dgm:cxn modelId="{9EB2E54C-74AC-F444-BD5A-177558880862}" type="presOf" srcId="{31C82AB9-5B54-440C-99A5-275EF1E51D71}" destId="{B007C214-6279-E24F-AA56-42A338648653}" srcOrd="0" destOrd="0" presId="urn:microsoft.com/office/officeart/2005/8/layout/hierarchy1"/>
    <dgm:cxn modelId="{3CB6415B-0FDE-BD40-81D1-4358F44AFA2E}" type="presOf" srcId="{105A0A54-92A9-4921-AB9C-9DA5E88151AB}" destId="{C293ECAA-C97A-2744-B8B3-F95487B78B01}" srcOrd="0" destOrd="0" presId="urn:microsoft.com/office/officeart/2005/8/layout/hierarchy1"/>
    <dgm:cxn modelId="{E4A9D9B8-7E43-2243-B682-4E244F5D34C7}" type="presOf" srcId="{B15E15A3-90E5-4252-BA09-3A14D58B60B6}" destId="{F5F5C1A0-8406-8744-B745-BC1597EB13EE}" srcOrd="0" destOrd="0" presId="urn:microsoft.com/office/officeart/2005/8/layout/hierarchy1"/>
    <dgm:cxn modelId="{ED9147F4-3DA1-6349-9B26-8AE591662E47}" type="presParOf" srcId="{B007C214-6279-E24F-AA56-42A338648653}" destId="{2CAF7892-AC42-5245-AD13-E29E5952653E}" srcOrd="0" destOrd="0" presId="urn:microsoft.com/office/officeart/2005/8/layout/hierarchy1"/>
    <dgm:cxn modelId="{EF822062-F505-C24A-B69E-48D20F2FA5DD}" type="presParOf" srcId="{2CAF7892-AC42-5245-AD13-E29E5952653E}" destId="{6274443D-5923-984F-A2C9-78DB8CEA11FE}" srcOrd="0" destOrd="0" presId="urn:microsoft.com/office/officeart/2005/8/layout/hierarchy1"/>
    <dgm:cxn modelId="{E012F187-08B1-3249-9999-A4D5C0EEB5AB}" type="presParOf" srcId="{6274443D-5923-984F-A2C9-78DB8CEA11FE}" destId="{AB3C95A5-2871-D64F-B302-F7D60657453C}" srcOrd="0" destOrd="0" presId="urn:microsoft.com/office/officeart/2005/8/layout/hierarchy1"/>
    <dgm:cxn modelId="{4DD53CD7-E51D-C94E-B9D9-38903DD4D96A}" type="presParOf" srcId="{6274443D-5923-984F-A2C9-78DB8CEA11FE}" destId="{C293ECAA-C97A-2744-B8B3-F95487B78B01}" srcOrd="1" destOrd="0" presId="urn:microsoft.com/office/officeart/2005/8/layout/hierarchy1"/>
    <dgm:cxn modelId="{906A59DF-F085-5D4A-BE01-2F66D847D6E3}" type="presParOf" srcId="{2CAF7892-AC42-5245-AD13-E29E5952653E}" destId="{BA4B81C1-BC9B-2342-BD3C-CB58F28FDD6F}" srcOrd="1" destOrd="0" presId="urn:microsoft.com/office/officeart/2005/8/layout/hierarchy1"/>
    <dgm:cxn modelId="{C4C77C6C-76E3-F842-A160-6FF562689AAF}" type="presParOf" srcId="{B007C214-6279-E24F-AA56-42A338648653}" destId="{91954B2C-C2E8-9840-885D-C98A5CBDB82D}" srcOrd="1" destOrd="0" presId="urn:microsoft.com/office/officeart/2005/8/layout/hierarchy1"/>
    <dgm:cxn modelId="{D72CD5C4-2030-9240-836E-A27E480A4312}" type="presParOf" srcId="{91954B2C-C2E8-9840-885D-C98A5CBDB82D}" destId="{F6FB034B-CDB3-BF41-8234-F37342E6E446}" srcOrd="0" destOrd="0" presId="urn:microsoft.com/office/officeart/2005/8/layout/hierarchy1"/>
    <dgm:cxn modelId="{F07E3849-0899-AC4E-9628-288653225829}" type="presParOf" srcId="{F6FB034B-CDB3-BF41-8234-F37342E6E446}" destId="{7248CE9F-5384-6C4C-B146-D0D8B4BD7110}" srcOrd="0" destOrd="0" presId="urn:microsoft.com/office/officeart/2005/8/layout/hierarchy1"/>
    <dgm:cxn modelId="{5798E986-FCBE-924E-BE1D-84EE45F5EA06}" type="presParOf" srcId="{F6FB034B-CDB3-BF41-8234-F37342E6E446}" destId="{F5F5C1A0-8406-8744-B745-BC1597EB13EE}" srcOrd="1" destOrd="0" presId="urn:microsoft.com/office/officeart/2005/8/layout/hierarchy1"/>
    <dgm:cxn modelId="{9BA03453-56B1-F046-90A2-944998CF201D}" type="presParOf" srcId="{91954B2C-C2E8-9840-885D-C98A5CBDB82D}" destId="{748FF9DD-AE5C-D14A-8FFB-56CFFE98918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RStudio is a programming language</a:t>
          </a:r>
        </a:p>
      </dsp:txBody>
      <dsp:txXfrm>
        <a:off x="25616" y="76480"/>
        <a:ext cx="9549968" cy="473513"/>
      </dsp:txXfrm>
    </dsp:sp>
    <dsp:sp modelId="{B836360E-BC8D-AC46-B7BE-6562B8A72732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1766471"/>
                <a:satOff val="5752"/>
                <a:lumOff val="2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766471"/>
                <a:satOff val="5752"/>
                <a:lumOff val="2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766471"/>
                <a:satOff val="5752"/>
                <a:lumOff val="2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kern="1200"/>
            <a:t>R and RStudio are the same program</a:t>
          </a:r>
        </a:p>
      </dsp:txBody>
      <dsp:txXfrm>
        <a:off x="25616" y="667465"/>
        <a:ext cx="9549968" cy="473513"/>
      </dsp:txXfrm>
    </dsp:sp>
    <dsp:sp modelId="{12CD2EF7-C010-B348-96E6-037E0A2FD60E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3532942"/>
                <a:satOff val="11503"/>
                <a:lumOff val="4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3532942"/>
                <a:satOff val="11503"/>
                <a:lumOff val="4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3532942"/>
                <a:satOff val="11503"/>
                <a:lumOff val="4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RStudio is an IDE</a:t>
          </a:r>
        </a:p>
      </dsp:txBody>
      <dsp:txXfrm>
        <a:off x="25616" y="1258450"/>
        <a:ext cx="9549968" cy="473513"/>
      </dsp:txXfrm>
    </dsp:sp>
    <dsp:sp modelId="{8109B17E-3696-7343-AC84-3D4F8EB04C04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5299413"/>
                <a:satOff val="17255"/>
                <a:lumOff val="6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5299413"/>
                <a:satOff val="17255"/>
                <a:lumOff val="6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5299413"/>
                <a:satOff val="17255"/>
                <a:lumOff val="6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RStudio is a GUI</a:t>
          </a:r>
        </a:p>
      </dsp:txBody>
      <dsp:txXfrm>
        <a:off x="25616" y="1849436"/>
        <a:ext cx="9549968" cy="473513"/>
      </dsp:txXfrm>
    </dsp:sp>
    <dsp:sp modelId="{5D35D7B8-2FD5-1246-A4B3-802B4D38D988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7065884"/>
                <a:satOff val="23006"/>
                <a:lumOff val="8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7065884"/>
                <a:satOff val="23006"/>
                <a:lumOff val="8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7065884"/>
                <a:satOff val="23006"/>
                <a:lumOff val="8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kern="1200"/>
            <a:t>R automatically makes our code reproducible</a:t>
          </a:r>
        </a:p>
      </dsp:txBody>
      <dsp:txXfrm>
        <a:off x="25616" y="2440421"/>
        <a:ext cx="9549968" cy="473513"/>
      </dsp:txXfrm>
    </dsp:sp>
    <dsp:sp modelId="{71E65F76-A4DF-2141-A18C-76D0B5413511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gradFill rotWithShape="0">
          <a:gsLst>
            <a:gs pos="0">
              <a:schemeClr val="accent5">
                <a:hueOff val="8832355"/>
                <a:satOff val="28758"/>
                <a:lumOff val="1000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8832355"/>
                <a:satOff val="28758"/>
                <a:lumOff val="1000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8832355"/>
                <a:satOff val="28758"/>
                <a:lumOff val="1000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kern="1200"/>
            <a:t>All R commands have to run through the R console/interpreter </a:t>
          </a:r>
        </a:p>
      </dsp:txBody>
      <dsp:txXfrm>
        <a:off x="25616" y="3031406"/>
        <a:ext cx="9549968" cy="4735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C95A5-2871-D64F-B302-F7D60657453C}">
      <dsp:nvSpPr>
        <dsp:cNvPr id="0" name=""/>
        <dsp:cNvSpPr/>
      </dsp:nvSpPr>
      <dsp:spPr>
        <a:xfrm>
          <a:off x="1172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93ECAA-C97A-2744-B8B3-F95487B78B01}">
      <dsp:nvSpPr>
        <dsp:cNvPr id="0" name=""/>
        <dsp:cNvSpPr/>
      </dsp:nvSpPr>
      <dsp:spPr>
        <a:xfrm>
          <a:off x="458260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accent6">
                  <a:lumMod val="75000"/>
                </a:schemeClr>
              </a:solidFill>
            </a:rPr>
            <a:t>Text</a:t>
          </a:r>
          <a:r>
            <a:rPr lang="en-US" sz="2900" b="1" kern="1200" dirty="0"/>
            <a:t>: </a:t>
          </a:r>
          <a:r>
            <a:rPr lang="en-US" sz="2900" kern="1200" dirty="0"/>
            <a:t>Restricted set of characters</a:t>
          </a:r>
          <a:br>
            <a:rPr lang="en-US" sz="2900" kern="1200" dirty="0"/>
          </a:br>
          <a:r>
            <a:rPr lang="en-US" sz="2900" kern="1200" dirty="0"/>
            <a:t>&gt;&gt; Data can be opened and viewed directly</a:t>
          </a:r>
          <a:br>
            <a:rPr lang="en-US" sz="2900" kern="1200" dirty="0"/>
          </a:br>
          <a:endParaRPr lang="en-US" sz="2900" kern="1200" dirty="0"/>
        </a:p>
      </dsp:txBody>
      <dsp:txXfrm>
        <a:off x="534770" y="778196"/>
        <a:ext cx="3960775" cy="2459240"/>
      </dsp:txXfrm>
    </dsp:sp>
    <dsp:sp modelId="{7248CE9F-5384-6C4C-B146-D0D8B4BD7110}">
      <dsp:nvSpPr>
        <dsp:cNvPr id="0" name=""/>
        <dsp:cNvSpPr/>
      </dsp:nvSpPr>
      <dsp:spPr>
        <a:xfrm>
          <a:off x="5029144" y="267452"/>
          <a:ext cx="4113795" cy="2612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5C1A0-8406-8744-B745-BC1597EB13EE}">
      <dsp:nvSpPr>
        <dsp:cNvPr id="0" name=""/>
        <dsp:cNvSpPr/>
      </dsp:nvSpPr>
      <dsp:spPr>
        <a:xfrm>
          <a:off x="5486232" y="701686"/>
          <a:ext cx="4113795" cy="2612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accent6">
                  <a:lumMod val="75000"/>
                </a:schemeClr>
              </a:solidFill>
            </a:rPr>
            <a:t>Binary</a:t>
          </a:r>
          <a:r>
            <a:rPr lang="en-US" sz="2900" b="1" kern="1200" dirty="0"/>
            <a:t>: </a:t>
          </a:r>
          <a:r>
            <a:rPr lang="en-US" sz="2900" kern="1200" dirty="0"/>
            <a:t>Custom data</a:t>
          </a:r>
          <a:br>
            <a:rPr lang="en-US" sz="2900" kern="1200" dirty="0"/>
          </a:br>
          <a:r>
            <a:rPr lang="en-US" sz="2900" kern="1200" dirty="0"/>
            <a:t>&gt;&gt; Needs a program to interpret and display the data</a:t>
          </a:r>
        </a:p>
      </dsp:txBody>
      <dsp:txXfrm>
        <a:off x="5562742" y="778196"/>
        <a:ext cx="3960775" cy="2459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5FAE4-C071-0046-8194-56F552A7C42D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3C950-DBC6-CB49-AA32-9FA15D684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4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21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g5bfac3766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" name="Google Shape;1697;g5bfac3766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bfac3766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bfac3766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5bfac3766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5bfac3766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that exist inside the function -- can have the same name as your variables -- it's OK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bfac3766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bfac3766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5bfac3766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" name="Google Shape;1721;g5bfac3766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9009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73021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4069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5bfac3766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Google Shape;1772;g5bfac3766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8006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5bfac3766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5bfac3766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083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5bfac3766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5bfac37669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3767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8264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78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4479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8292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5bfac3766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5bfac3766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R, we call named arguments, keyword arguments.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008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bfac3766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bfac3766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5bfac3766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5bfac3766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5bfac3766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5bfac37669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5b1839f1a1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5b1839f1a1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5b1839f1a1_0_1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5b1839f1a1_0_1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5b1839f1a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5b1839f1a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b1839f1a1_0_1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5b1839f1a1_0_1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5b1839f1a1_0_1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5b1839f1a1_0_1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5bfac3766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5bfac3766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6513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3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0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1740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387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5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76547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0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8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658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093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731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70115/file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C7100-D33D-6A6F-4834-45D5071AE1CF}"/>
              </a:ext>
            </a:extLst>
          </p:cNvPr>
          <p:cNvSpPr/>
          <p:nvPr/>
        </p:nvSpPr>
        <p:spPr>
          <a:xfrm>
            <a:off x="11814" y="0"/>
            <a:ext cx="12180185" cy="265813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62" y="532387"/>
            <a:ext cx="12117124" cy="100536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Calibri Light"/>
                <a:cs typeface="Calibri Light"/>
              </a:rPr>
              <a:t>R Programming Concepts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8417" y="3015665"/>
            <a:ext cx="9635165" cy="221354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i="1" dirty="0">
              <a:ea typeface="Calibri"/>
              <a:cs typeface="Calibri"/>
            </a:endParaRPr>
          </a:p>
          <a:p>
            <a:r>
              <a:rPr lang="en-US" sz="2200" i="1" dirty="0">
                <a:ea typeface="Calibri"/>
                <a:cs typeface="Calibri"/>
              </a:rPr>
              <a:t>You should have R &amp; RStudio installed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https://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sites.northwestern.edu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researchcomputing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/resources/r-and-</a:t>
            </a:r>
            <a:r>
              <a:rPr lang="en-US" sz="2200" dirty="0" err="1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rstudio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  <a:ea typeface="Calibri"/>
                <a:cs typeface="Calibri"/>
              </a:rPr>
              <a:t>/</a:t>
            </a:r>
          </a:p>
          <a:p>
            <a:endParaRPr lang="en-US" sz="2200" dirty="0">
              <a:ea typeface="Calibri"/>
              <a:cs typeface="Calibri"/>
            </a:endParaRPr>
          </a:p>
          <a:p>
            <a:endParaRPr lang="en-US" sz="2200" dirty="0">
              <a:ea typeface="Calibri"/>
              <a:cs typeface="Calibri"/>
            </a:endParaRPr>
          </a:p>
          <a:p>
            <a:r>
              <a:rPr lang="en-US" sz="2200" dirty="0">
                <a:highlight>
                  <a:srgbClr val="00FF00"/>
                </a:highlight>
                <a:ea typeface="Calibri"/>
                <a:cs typeface="Calibri"/>
              </a:rPr>
              <a:t>Download materials from:</a:t>
            </a:r>
          </a:p>
          <a:p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https://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github.com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</a:t>
            </a:r>
            <a:r>
              <a:rPr lang="en-US" b="1" dirty="0" err="1">
                <a:highlight>
                  <a:srgbClr val="00FF00"/>
                </a:highlight>
                <a:ea typeface="Calibri"/>
                <a:cs typeface="Calibri"/>
              </a:rPr>
              <a:t>nuitrcs</a:t>
            </a:r>
            <a:r>
              <a:rPr lang="en-US" b="1" dirty="0">
                <a:highlight>
                  <a:srgbClr val="00FF00"/>
                </a:highlight>
                <a:ea typeface="Calibri"/>
                <a:cs typeface="Calibri"/>
              </a:rPr>
              <a:t>/R-programming-concepts-Chicago-2023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E785B9D-7BD2-2183-4FF9-A6AD70B5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76" y="6039892"/>
            <a:ext cx="6246037" cy="81791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61A2846-1A8E-19EB-FBF9-3AA304C7887C}"/>
              </a:ext>
            </a:extLst>
          </p:cNvPr>
          <p:cNvSpPr txBox="1">
            <a:spLocks/>
          </p:cNvSpPr>
          <p:nvPr/>
        </p:nvSpPr>
        <p:spPr>
          <a:xfrm>
            <a:off x="1479566" y="1778065"/>
            <a:ext cx="9144000" cy="6397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ea typeface="Calibri"/>
                <a:cs typeface="Calibri"/>
              </a:rPr>
              <a:t>Sep 13-14, 2023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CC5-DE1A-7C08-7F36-39240DEE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Programming Languages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0E6A-5B45-1A1A-0D8D-43693C5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A system for giving instructions to a computer (writing code)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You give these instructions to an </a:t>
            </a:r>
            <a:r>
              <a:rPr lang="en-US" b="1">
                <a:ea typeface="Calibri"/>
                <a:cs typeface="Calibri"/>
              </a:rPr>
              <a:t>interpreter </a:t>
            </a:r>
            <a:r>
              <a:rPr lang="en-US">
                <a:ea typeface="Calibri"/>
                <a:cs typeface="Calibri"/>
              </a:rPr>
              <a:t>or </a:t>
            </a:r>
            <a:r>
              <a:rPr lang="en-US" b="1">
                <a:ea typeface="Calibri"/>
                <a:cs typeface="Calibri"/>
              </a:rPr>
              <a:t>compiler </a:t>
            </a:r>
            <a:r>
              <a:rPr lang="en-US">
                <a:ea typeface="Calibri"/>
                <a:cs typeface="Calibri"/>
              </a:rPr>
              <a:t>which translates them into something your specific computer can use</a:t>
            </a:r>
          </a:p>
          <a:p>
            <a:pPr lvl="1"/>
            <a:r>
              <a:rPr lang="en-US" b="1">
                <a:ea typeface="Calibri"/>
                <a:cs typeface="Calibri"/>
              </a:rPr>
              <a:t>Interpreters </a:t>
            </a:r>
            <a:r>
              <a:rPr lang="en-US">
                <a:ea typeface="Calibri"/>
                <a:cs typeface="Calibri"/>
              </a:rPr>
              <a:t>(R and Python): Give an instruction, get a result – directly executes the instructions</a:t>
            </a:r>
          </a:p>
          <a:p>
            <a:pPr lvl="1"/>
            <a:r>
              <a:rPr lang="en-US" b="1">
                <a:ea typeface="Calibri"/>
                <a:cs typeface="Calibri"/>
              </a:rPr>
              <a:t>Compilers </a:t>
            </a:r>
            <a:r>
              <a:rPr lang="en-US">
                <a:ea typeface="Calibri"/>
                <a:cs typeface="Calibri"/>
              </a:rPr>
              <a:t>(C++, Java): Write an entire program, then translate the entire program into computer-level instructions, and then run that program</a:t>
            </a: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8386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Working with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Reading and writing, Types</a:t>
            </a:r>
          </a:p>
        </p:txBody>
      </p:sp>
    </p:spTree>
    <p:extLst>
      <p:ext uri="{BB962C8B-B14F-4D97-AF65-F5344CB8AC3E}">
        <p14:creationId xmlns:p14="http://schemas.microsoft.com/office/powerpoint/2010/main" val="259504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E9352-916A-3A9F-ADE7-F816BB0CE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456" y="365125"/>
            <a:ext cx="4652910" cy="1899912"/>
          </a:xfrm>
        </p:spPr>
        <p:txBody>
          <a:bodyPr>
            <a:normAutofit/>
          </a:bodyPr>
          <a:lstStyle/>
          <a:p>
            <a:r>
              <a:rPr lang="en-US" sz="4000" dirty="0"/>
              <a:t>File Access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2658-E2C3-F163-47FE-2338F8257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456" y="1663713"/>
            <a:ext cx="6010770" cy="41513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Read</a:t>
            </a:r>
            <a:r>
              <a:rPr lang="en-US" sz="3200" b="1" dirty="0"/>
              <a:t>: </a:t>
            </a:r>
            <a:r>
              <a:rPr lang="en-US" sz="3200" dirty="0"/>
              <a:t>Open a file to get the contents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Write</a:t>
            </a:r>
            <a:r>
              <a:rPr lang="en-US" sz="3200" b="1" dirty="0"/>
              <a:t>: </a:t>
            </a:r>
            <a:r>
              <a:rPr lang="en-US" sz="3200" dirty="0"/>
              <a:t>Open a file, empty it!!!, and then write new data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0070C0"/>
                </a:solidFill>
              </a:rPr>
              <a:t>Append</a:t>
            </a:r>
            <a:r>
              <a:rPr lang="en-US" sz="3200" b="1" dirty="0"/>
              <a:t>: </a:t>
            </a:r>
            <a:r>
              <a:rPr lang="en-US" sz="3200" dirty="0"/>
              <a:t>Open a file and write new data to the end of it</a:t>
            </a:r>
          </a:p>
        </p:txBody>
      </p:sp>
      <p:pic>
        <p:nvPicPr>
          <p:cNvPr id="6" name="Picture 5" descr="A group of colorful folders&#10;&#10;Description automatically generated">
            <a:extLst>
              <a:ext uri="{FF2B5EF4-FFF2-40B4-BE49-F238E27FC236}">
                <a16:creationId xmlns:a16="http://schemas.microsoft.com/office/drawing/2014/main" id="{EDA46E8C-D0DB-C437-CA85-A62E6A13C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0351" y="1301858"/>
            <a:ext cx="4875105" cy="48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68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D5F14-0D25-1B92-22E1-CCA5AA3D9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/>
              <a:t>File Types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2F3AFA-4158-5571-6A0D-2F593B12F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55192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4456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Plain Text Files</a:t>
            </a:r>
            <a:endParaRPr sz="4400" dirty="0"/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059600" y="1951400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Also plain text: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Data files: XML, JSON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dirty="0">
                <a:solidFill>
                  <a:schemeClr val="tx1"/>
                </a:solidFill>
                <a:latin typeface="+mn-lt"/>
              </a:rPr>
              <a:t>)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453833" y="198600"/>
            <a:ext cx="4521200" cy="133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900611" y="642099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11" y="328135"/>
            <a:ext cx="11402156" cy="577846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3"/>
          <p:cNvSpPr txBox="1"/>
          <p:nvPr/>
        </p:nvSpPr>
        <p:spPr>
          <a:xfrm>
            <a:off x="2834080" y="4335046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sz="2400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F62C641A-C900-19A0-5CDD-5DF5E34E2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19" y="937513"/>
            <a:ext cx="7772400" cy="317088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797" y="647435"/>
            <a:ext cx="8099344" cy="491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90" y="1381634"/>
            <a:ext cx="9617522" cy="446398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199" y="1658319"/>
            <a:ext cx="11028801" cy="48215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0B57F-26C6-DCDB-012F-B5CA9417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1159"/>
            <a:ext cx="10515600" cy="1325563"/>
          </a:xfrm>
        </p:spPr>
        <p:txBody>
          <a:bodyPr/>
          <a:lstStyle/>
          <a:p>
            <a:r>
              <a:rPr lang="en-US"/>
              <a:t>Is this a plain text file?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7"/>
          <p:cNvSpPr txBox="1"/>
          <p:nvPr/>
        </p:nvSpPr>
        <p:spPr>
          <a:xfrm>
            <a:off x="1027640" y="196876"/>
            <a:ext cx="10363614" cy="562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Department of State,,,,,,,,,,,,,,,,,,,,,,,,,,,,,,,,,,,,,,,,,,,,,,,,,,,,,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"Bureau of Population, Refugees, and Migration",,,,,,,,,,,,,,,,,,,,,,,,,,,,,,,,,,,,,,,,,,,,,,,,,,,,,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Office of Admissions - Refugee Processing Center,,,,,,,,,,,,,,,,,,,,,,,,,,,,,,,,,,,,,,,,,,,,,,,,,,,,,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Demographical Profile of Refugee Arrivals,,,,,,,,,,,,,,,,,,,,,,,,,,,,,,,,,,,,,,,,,,,,,,,,,,,,,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Calendar Year,,,,,,,,,,,,,,,,,,,,,,,,,,,,,,,,,,,,,,,,,,,,,,,,,,,,,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Afghanistan,,,,,,,,,,,,,,,,,,,,,,,,,,,,,,,,,,,,,,,,,,,,,,,,,,,,,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as of 21-February-2017,,,,,,,,,,,,,,,,,,,,,,,,,,,,,,,,,,,,,,,,,,,,,,,,,,,,,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Arrivals by Demographic,,,,,,,,,,,,,,,,,,,,,,,,,,,,,,,,,,,,,,,,,,,,,,,,,,,,,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Report Start Date:,1-January-2002,,,,,,,,,,,,,,,,,,,,,,,,,,,,,,,,,,,,,,,,,,,,,,,,,,,,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Report End Date:,21-February-2017,,,,,,,,,,,,,,,,,,,,,,,,,,,,,,,,,,,,,,,,,,,,,,,,,,,,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Characteristic,CY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2002,,,,CY 2003,,,CY 2004,,,,CY 2005,,,CY 2006,,,,CY 2007,,,CY 2008,,,CY 2009,,,CY 2010,,,CY 2011,,,CY 2012,,,CY 2013,,,CY 2014,,,CY 2015,,,CY 2016,,,CY 2017,,,Cumulative Total,%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,F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Total,F</a:t>
            </a: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 ,M ,</a:t>
            </a:r>
            <a:r>
              <a:rPr lang="en" sz="1333" dirty="0" err="1">
                <a:latin typeface="Roboto Mono"/>
                <a:ea typeface="Roboto Mono"/>
                <a:cs typeface="Roboto Mono"/>
                <a:sym typeface="Roboto Mono"/>
              </a:rPr>
              <a:t>Total,,Total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Under 14,413,440,853,,187,236,423,116,,147,263,141,155,296,93,,101,194,65,55,120,78,85,163,55,51,106,75,78,153,44,61,105,83,96,179,84,106,190,102,100,202,145,190,335,464,447,911,54,76,130,"4,623",31.96%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14 to 20,286,185,471,,156,204,360,97,,114,211,82,90,172,69,,88,157,34,55,89,63,66,129,29,43,72,48,68,116,47,38,85,56,79,135,63,92,155,97,87,184,120,197,317,311,385,696,36,58,94,"3,443",23.80%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21 to 30,161,37,198,,106,90,196,58,,49,107,71,49,120,32,,56,88,39,24,63,50,42,92,24,32,56,45,67,112,46,37,83,41,48,89,66,64,130,82,52,134,119,91,210,303,277,580,39,25,64,"2,322",16.05%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31 to 40,205,21,226,,88,63,151,56,,38,94,63,59,122,47,,31,78,34,26,60,47,42,89,31,26,57,35,38,73,30,32,62,50,43,93,57,37,94,51,27,78,82,61,143,225,138,363,29,23,52,"1,835",12.69%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41 to 50,128,20,148,,92,58,150,55,,51,106,36,82,118,33,,45,78,20,23,43,38,53,91,15,22,37,24,17,41,23,12,35,31,21,52,35,28,63,35,30,65,64,41,105,124,97,221,17,12,29,"1,382",9.55%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51 to 64,57,39,96,,32,35,67,12,,26,38,14,24,38,13,,18,31,12,18,30,15,27,42,3,5,8,13,15,28,11,6,17,12,13,25,16,19,35,10,15,25,28,18,46,65,45,110,9,7,16,652,4.51%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Age 65 and Over,15,19,34,,9,14,23,9,,8,17,5,5,10,1,,6,7,3,5,8,2,3,5,2,0,2,2,2,4,3,2,5,2,3,5,7,4,11,3,5,8,5,7,12,26,23,49,5,2,7,207,1.43%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Total,"1,265",761,"2,026",,670,700,"1,370",403,,433,836,412,464,876,288,,345,633,207,206,413,293,318,611,159,179,338,242,285,527,204,188,392,275,303,578,328,350,678,380,316,696,563,605,"1,168","1,518","1,412","2,930",189,203,392,"14,464",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1333" dirty="0">
                <a:latin typeface="Roboto Mono"/>
                <a:ea typeface="Roboto Mono"/>
                <a:cs typeface="Roboto Mono"/>
                <a:sym typeface="Roboto Mono"/>
              </a:rPr>
              <a:t>Data prior to 2002 was migrated into WRAPS from a legacy system therefore we have more confidence in post-2002 data.,,,,,,,,,,,,,,,,,,,,,,,,,,,,,,,,,,,,,,,,,,,,,,,,,,,,,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Console/Terminal/Shell/Command Line Interface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i="1">
                <a:ea typeface="Calibri" panose="020F0502020204030204"/>
                <a:cs typeface="Calibri" panose="020F0502020204030204"/>
              </a:rPr>
              <a:t>commands</a:t>
            </a:r>
            <a:r>
              <a:rPr lang="en-US">
                <a:ea typeface="Calibri" panose="020F0502020204030204"/>
                <a:cs typeface="Calibri" panose="020F0502020204030204"/>
              </a:rPr>
              <a:t>, one </a:t>
            </a:r>
            <a:r>
              <a:rPr lang="en-US" i="1">
                <a:ea typeface="Calibri" panose="020F0502020204030204"/>
                <a:cs typeface="Calibri" panose="020F0502020204030204"/>
              </a:rPr>
              <a:t>line</a:t>
            </a:r>
            <a:r>
              <a:rPr lang="en-US"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b="1">
                <a:ea typeface="Calibri" panose="020F0502020204030204"/>
                <a:cs typeface="Calibri" panose="020F0502020204030204"/>
              </a:rPr>
              <a:t>command line</a:t>
            </a:r>
            <a:r>
              <a:rPr lang="en-US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They can run different interpreters: bash, </a:t>
            </a:r>
            <a:r>
              <a:rPr lang="en-US" err="1">
                <a:ea typeface="Calibri" panose="020F0502020204030204"/>
                <a:cs typeface="Calibri" panose="020F0502020204030204"/>
              </a:rPr>
              <a:t>zsh</a:t>
            </a:r>
            <a:r>
              <a:rPr lang="en-US"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b="1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>
                <a:ea typeface="Calibri" panose="020F0502020204030204"/>
                <a:cs typeface="Calibri" panose="020F0502020204030204"/>
              </a:rPr>
              <a:t> or </a:t>
            </a:r>
            <a:r>
              <a:rPr lang="en-US" b="1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>
                <a:ea typeface="Calibri" panose="020F0502020204030204"/>
                <a:cs typeface="Calibri" panose="020F0502020204030204"/>
              </a:rPr>
              <a:t> or </a:t>
            </a:r>
            <a:r>
              <a:rPr lang="en-US" b="1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>
                <a:ea typeface="Calibri" panose="020F0502020204030204"/>
                <a:cs typeface="Calibri" panose="020F0502020204030204"/>
              </a:rPr>
              <a:t> or </a:t>
            </a:r>
            <a:r>
              <a:rPr lang="en-US" b="1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>
                <a:ea typeface="Calibri" panose="020F0502020204030204"/>
                <a:cs typeface="Calibri" panose="020F0502020204030204"/>
              </a:rPr>
              <a:t> or </a:t>
            </a:r>
            <a:r>
              <a:rPr lang="en-US" b="1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>
                <a:ea typeface="Calibri" panose="020F0502020204030204"/>
                <a:cs typeface="Calibri" panose="020F0502020204030204"/>
              </a:rPr>
              <a:t> or others)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1159518" y="5468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Plain Text Editors</a:t>
            </a:r>
            <a:endParaRPr/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834054" y="1378072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3200" dirty="0"/>
              <a:t>RStudio lets you write (or open) plain text files (so do other IDEs)</a:t>
            </a:r>
            <a:endParaRPr sz="3200" dirty="0"/>
          </a:p>
          <a:p>
            <a:pPr marL="0" indent="0">
              <a:spcBef>
                <a:spcPts val="2133"/>
              </a:spcBef>
              <a:buNone/>
            </a:pPr>
            <a:endParaRPr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" sz="32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3200" dirty="0"/>
              <a:t>Either: Sublime Text </a:t>
            </a:r>
            <a:endParaRPr lang="en-US" sz="32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3200" dirty="0"/>
              <a:t>Usually avoid built-in options: Notepad, TextEdit, WordPad</a:t>
            </a:r>
            <a:endParaRPr sz="3200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4"/>
          <a:stretch/>
        </p:blipFill>
        <p:spPr>
          <a:xfrm>
            <a:off x="20" y="-130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440" y="1856743"/>
            <a:ext cx="8887191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dirty="0">
                <a:solidFill>
                  <a:schemeClr val="bg2"/>
                </a:solidFill>
              </a:rPr>
              <a:t>R Markdown/</a:t>
            </a:r>
            <a:r>
              <a:rPr lang="en-US" sz="6700" dirty="0" err="1">
                <a:solidFill>
                  <a:schemeClr val="bg2"/>
                </a:solidFill>
              </a:rPr>
              <a:t>QuaRTo</a:t>
            </a:r>
            <a:endParaRPr lang="en-US" sz="6700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b="1" dirty="0">
                <a:solidFill>
                  <a:schemeClr val="bg2"/>
                </a:solidFill>
              </a:rPr>
              <a:t>Back to RStudio...</a:t>
            </a:r>
          </a:p>
        </p:txBody>
      </p:sp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Rectangles of Data</a:t>
            </a:r>
          </a:p>
        </p:txBody>
      </p:sp>
    </p:spTree>
    <p:extLst>
      <p:ext uri="{BB962C8B-B14F-4D97-AF65-F5344CB8AC3E}">
        <p14:creationId xmlns:p14="http://schemas.microsoft.com/office/powerpoint/2010/main" val="2901801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Rectangles of Data</a:t>
            </a:r>
            <a:endParaRPr sz="4400" dirty="0"/>
          </a:p>
        </p:txBody>
      </p:sp>
      <p:pic>
        <p:nvPicPr>
          <p:cNvPr id="1064" name="Google Shape;10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961" y="2174538"/>
            <a:ext cx="10267795" cy="320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Rows: Observations</a:t>
            </a:r>
            <a:endParaRPr sz="4400" dirty="0"/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/>
              <a:t>Columns: Variables</a:t>
            </a:r>
            <a:endParaRPr sz="4400" dirty="0"/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Console/Terminal/Shell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Mac: 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Applications &gt; Terminal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In RStudio, "Terminal" tab (we'll see this later)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Language-specific consoles (like R)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Windows: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Windows Console or Command Prompt (Start button, search for </a:t>
            </a:r>
            <a:r>
              <a:rPr lang="en-US" err="1">
                <a:ea typeface="Calibri" panose="020F0502020204030204"/>
                <a:cs typeface="Calibri" panose="020F0502020204030204"/>
              </a:rPr>
              <a:t>cmd</a:t>
            </a:r>
            <a:r>
              <a:rPr lang="en-US">
                <a:ea typeface="Calibri" panose="020F0502020204030204"/>
                <a:cs typeface="Calibri" panose="020F0502020204030204"/>
              </a:rPr>
              <a:t>)</a:t>
            </a:r>
          </a:p>
          <a:p>
            <a:pPr marL="0" indent="0">
              <a:buNone/>
            </a:pPr>
            <a:r>
              <a:rPr lang="en-US">
                <a:ea typeface="Calibri" panose="020F0502020204030204"/>
                <a:cs typeface="Calibri" panose="020F0502020204030204"/>
              </a:rPr>
              <a:t>PowerShell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Language-specific consoles (like R)</a:t>
            </a: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476421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00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col1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3200" b="1" dirty="0">
                <a:solidFill>
                  <a:srgbClr val="FF00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col2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00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col1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3200" b="1" dirty="0">
                <a:solidFill>
                  <a:srgbClr val="FF00E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col2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FEF1C-9DFC-CC15-77D3-930CD9ADD26E}"/>
              </a:ext>
            </a:extLst>
          </p:cNvPr>
          <p:cNvSpPr txBox="1"/>
          <p:nvPr/>
        </p:nvSpPr>
        <p:spPr>
          <a:xfrm>
            <a:off x="3049859" y="324433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– returns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0"/>
            <a:ext cx="12191980" cy="6859300"/>
          </a:xfrm>
          <a:prstGeom prst="rect">
            <a:avLst/>
          </a:prstGeom>
        </p:spPr>
      </p:pic>
      <p:sp>
        <p:nvSpPr>
          <p:cNvPr id="21" name="Rectangle 13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>
                <a:solidFill>
                  <a:schemeClr val="bg2"/>
                </a:solidFill>
              </a:rPr>
              <a:t>Open script6.R</a:t>
            </a:r>
          </a:p>
        </p:txBody>
      </p:sp>
    </p:spTree>
    <p:extLst>
      <p:ext uri="{BB962C8B-B14F-4D97-AF65-F5344CB8AC3E}">
        <p14:creationId xmlns:p14="http://schemas.microsoft.com/office/powerpoint/2010/main" val="19651172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 dirty="0"/>
              <a:t>Organizing coding projects..</a:t>
            </a:r>
          </a:p>
        </p:txBody>
      </p:sp>
    </p:spTree>
    <p:extLst>
      <p:ext uri="{BB962C8B-B14F-4D97-AF65-F5344CB8AC3E}">
        <p14:creationId xmlns:p14="http://schemas.microsoft.com/office/powerpoint/2010/main" val="13742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66946" y="47329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1130432" y="2760850"/>
            <a:ext cx="1769165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Raw Data File</a:t>
            </a:r>
            <a:endParaRPr lang="en-US" dirty="0"/>
          </a:p>
          <a:p>
            <a:pPr algn="ctr"/>
            <a:r>
              <a:rPr lang="en-US" b="1" i="1" dirty="0" err="1"/>
              <a:t>raw_data.csv</a:t>
            </a:r>
            <a:endParaRPr lang="en-US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662288" y="2760850"/>
            <a:ext cx="1931551" cy="13914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Cleaned Data</a:t>
            </a:r>
            <a:endParaRPr lang="en-US" dirty="0"/>
          </a:p>
          <a:p>
            <a:pPr algn="ctr"/>
            <a:r>
              <a:rPr lang="en-US" b="1" i="1" dirty="0" err="1"/>
              <a:t>clean_data.csv</a:t>
            </a:r>
            <a:endParaRPr lang="en-US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2962118" y="3227989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3103321" y="3626068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Cleaning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cleaning.R</a:t>
            </a:r>
            <a:endParaRPr lang="en-US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6859673" y="3614201"/>
            <a:ext cx="1329274" cy="1686910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Analysis script</a:t>
            </a:r>
          </a:p>
          <a:p>
            <a:pPr algn="ctr"/>
            <a:endParaRPr lang="en-US" dirty="0"/>
          </a:p>
          <a:p>
            <a:pPr algn="ctr"/>
            <a:r>
              <a:rPr lang="en-US" i="1" dirty="0" err="1"/>
              <a:t>analysis.R</a:t>
            </a:r>
            <a:endParaRPr lang="en-US" i="1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6F4576F-0F11-335E-ED7F-E0D56B0D0199}"/>
              </a:ext>
            </a:extLst>
          </p:cNvPr>
          <p:cNvSpPr/>
          <p:nvPr/>
        </p:nvSpPr>
        <p:spPr>
          <a:xfrm>
            <a:off x="6718880" y="3191797"/>
            <a:ext cx="1611680" cy="2286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3608" y="2528667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95229" y="3592086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96261" y="4656537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523608" y="2128642"/>
            <a:ext cx="17973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9705018" y="2947711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9757724" y="3967662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9757724" y="4931779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180092" y="2129920"/>
            <a:ext cx="15942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893485" y="5404191"/>
            <a:ext cx="18918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Code script(s)</a:t>
            </a:r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518956-DD7B-F81D-52EA-0798DE7A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494" y="643466"/>
            <a:ext cx="8441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82" y="643466"/>
            <a:ext cx="853803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/>
              <a:t>But that’s sometimes annoying and inconvenient…</a:t>
            </a:r>
            <a:br>
              <a:rPr lang="en-US" sz="4200"/>
            </a:br>
            <a:br>
              <a:rPr lang="en-US" sz="4200"/>
            </a:br>
            <a:r>
              <a:rPr lang="en-US" sz="42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IDE: Integrated Development Environment </a:t>
            </a:r>
            <a:r>
              <a:rPr lang="en-US">
                <a:ea typeface="Calibri"/>
                <a:cs typeface="Calibri"/>
              </a:rPr>
              <a:t>(e.g. RStudio)</a:t>
            </a:r>
            <a:r>
              <a:rPr lang="en-US" b="1">
                <a:ea typeface="Calibri"/>
                <a:cs typeface="Calibri"/>
              </a:rPr>
              <a:t>: </a:t>
            </a:r>
            <a:r>
              <a:rPr lang="en-US">
                <a:ea typeface="Calibri"/>
                <a:cs typeface="Calibri"/>
              </a:rPr>
              <a:t>A GUI that helps make writing computer programs easier and interfaces with an interpreter or compiler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>
                <a:ea typeface="Calibri"/>
                <a:cs typeface="Calibri"/>
              </a:rPr>
              <a:t>General terminal window for your system</a:t>
            </a: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54F41B-9BAC-A58F-9293-20EF5EA64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4" y="2543588"/>
            <a:ext cx="1231900" cy="12573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33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>
            <a:extLst>
              <a:ext uri="{FF2B5EF4-FFF2-40B4-BE49-F238E27FC236}">
                <a16:creationId xmlns:a16="http://schemas.microsoft.com/office/drawing/2014/main" id="{1EA0A369-1448-607D-2FB1-68ACE2EAEAA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C77A3-5B69-57A2-6C0F-FE24ECEC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28" y="2543588"/>
            <a:ext cx="1231900" cy="1257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CA36719-33DF-889B-A482-6596AB6E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35C11E-B35B-F187-0DE6-9925BE667228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D9632-D0BD-F2C1-96C2-46DAE182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500"/>
              <a:t>Everything that is an R command still has to run through the R interpreter (in the R console in RStudio)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D6E63-BA77-8C62-3006-075E6F50C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0099" y="5589638"/>
            <a:ext cx="9790030" cy="641479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Some buttons and menus write R code for us…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54CE-BB8A-1257-6597-A8D10A51A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166" y="522248"/>
            <a:ext cx="10203366" cy="1485900"/>
          </a:xfrm>
        </p:spPr>
        <p:txBody>
          <a:bodyPr>
            <a:normAutofit/>
          </a:bodyPr>
          <a:lstStyle/>
          <a:p>
            <a:r>
              <a:rPr lang="en-US" b="1" dirty="0">
                <a:ea typeface="Calibri Light"/>
                <a:cs typeface="Calibri Light"/>
              </a:rPr>
              <a:t>Research Computing and Data Services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8222-F22C-310D-86A3-0AE2AC73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663" y="1683253"/>
            <a:ext cx="7792843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Ritika </a:t>
            </a:r>
            <a:r>
              <a:rPr lang="en-US" sz="3200" dirty="0" err="1">
                <a:ea typeface="Calibri"/>
                <a:cs typeface="Calibri"/>
              </a:rPr>
              <a:t>Giri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>
                <a:ea typeface="Calibri"/>
                <a:cs typeface="Calibri"/>
              </a:rPr>
              <a:t>Christina </a:t>
            </a:r>
            <a:r>
              <a:rPr lang="en-US" sz="3200" dirty="0" err="1">
                <a:ea typeface="Calibri"/>
                <a:cs typeface="Calibri"/>
              </a:rPr>
              <a:t>Maimone</a:t>
            </a: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dirty="0" err="1">
                <a:ea typeface="Calibri"/>
                <a:cs typeface="Calibri"/>
              </a:rPr>
              <a:t>Efrén</a:t>
            </a:r>
            <a:r>
              <a:rPr lang="en-US" sz="3200" dirty="0">
                <a:ea typeface="Calibri"/>
                <a:cs typeface="Calibri"/>
              </a:rPr>
              <a:t> Cruz Cortés</a:t>
            </a:r>
          </a:p>
          <a:p>
            <a:pPr marL="0" indent="0">
              <a:buNone/>
            </a:pPr>
            <a:endParaRPr lang="en-US" sz="32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3200" i="1" dirty="0">
                <a:ea typeface="Calibri"/>
                <a:cs typeface="Calibri"/>
              </a:rPr>
              <a:t>We're here to help after the workshops!</a:t>
            </a:r>
            <a:endParaRPr lang="en-US" sz="4000" i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000" b="1" dirty="0" err="1">
                <a:highlight>
                  <a:srgbClr val="00FF00"/>
                </a:highlight>
                <a:ea typeface="Calibri"/>
                <a:cs typeface="Calibri"/>
              </a:rPr>
              <a:t>bit.ly</a:t>
            </a:r>
            <a:r>
              <a:rPr lang="en-US" sz="4000" b="1" dirty="0">
                <a:highlight>
                  <a:srgbClr val="00FF00"/>
                </a:highlight>
                <a:ea typeface="Calibri"/>
                <a:cs typeface="Calibri"/>
              </a:rPr>
              <a:t>/</a:t>
            </a:r>
            <a:r>
              <a:rPr lang="en-US" sz="4000" b="1" dirty="0" err="1">
                <a:highlight>
                  <a:srgbClr val="00FF00"/>
                </a:highlight>
                <a:ea typeface="Calibri"/>
                <a:cs typeface="Calibri"/>
              </a:rPr>
              <a:t>rcdsconsult</a:t>
            </a:r>
            <a:endParaRPr lang="en-US" sz="4000" b="1" dirty="0">
              <a:highlight>
                <a:srgbClr val="00FF00"/>
              </a:highlight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85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81B20-FCBE-1D92-A7E1-38E8EC583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68B7D-3A41-4ACD-32FD-7FBF795C2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4443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We can keep a full record of everything we do!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Don’t have to write down instructions like: </a:t>
            </a:r>
          </a:p>
          <a:p>
            <a:pPr marL="0" indent="0">
              <a:buNone/>
            </a:pPr>
            <a:r>
              <a:rPr lang="en-US" i="1"/>
              <a:t>open this menu, pick this option, check the third button, etc.</a:t>
            </a:r>
          </a:p>
          <a:p>
            <a:pPr marL="0" indent="0">
              <a:buNone/>
            </a:pPr>
            <a:r>
              <a:rPr lang="en-US"/>
              <a:t>where the steps might vary with software version, operating system, </a:t>
            </a:r>
            <a:r>
              <a:rPr lang="en-US" err="1"/>
              <a:t>etc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Means we </a:t>
            </a:r>
            <a:r>
              <a:rPr lang="en-US" i="1"/>
              <a:t>can</a:t>
            </a:r>
            <a:r>
              <a:rPr lang="en-US"/>
              <a:t> do reproducible science and research</a:t>
            </a:r>
          </a:p>
          <a:p>
            <a:pPr marL="457200" lvl="1" indent="0">
              <a:buNone/>
            </a:pPr>
            <a:r>
              <a:rPr lang="en-US"/>
              <a:t>	Does not mean that this happens automatically!</a:t>
            </a:r>
          </a:p>
        </p:txBody>
      </p:sp>
      <p:pic>
        <p:nvPicPr>
          <p:cNvPr id="5" name="Graphic 4" descr="Warning with solid fill">
            <a:extLst>
              <a:ext uri="{FF2B5EF4-FFF2-40B4-BE49-F238E27FC236}">
                <a16:creationId xmlns:a16="http://schemas.microsoft.com/office/drawing/2014/main" id="{295B992D-C006-8FB6-2884-3862BB36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41" y="5230733"/>
            <a:ext cx="537257" cy="5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25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3B06D-476F-E6AA-719B-938E1CB1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Interpreted Programming Languages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6FAA8-8100-3203-D899-C5412F1E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Interactive programming</a:t>
            </a:r>
            <a:r>
              <a:rPr lang="en-US">
                <a:ea typeface="Calibri"/>
                <a:cs typeface="Calibri"/>
              </a:rPr>
              <a:t>: Interact with the interpreter via a console or terminal at the command line; execute one command at a time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&gt; For reproducible research, still want keep a record of what you do</a:t>
            </a:r>
            <a:endParaRPr lang="en-US"/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Batch programming</a:t>
            </a:r>
            <a:r>
              <a:rPr lang="en-US">
                <a:ea typeface="Calibri"/>
                <a:cs typeface="Calibri"/>
              </a:rPr>
              <a:t>: Write a script with multiple instructions that can be re-run in order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&gt; You are writing a reproducible record (but still need to pay attention to things like your data files)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22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1858914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/>
              <a:t>&gt; Press enter at the end of a line to run the command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Open the file </a:t>
            </a:r>
            <a:r>
              <a:rPr lang="en-US">
                <a:solidFill>
                  <a:srgbClr val="00B0F0"/>
                </a:solidFill>
              </a:rPr>
              <a:t>script1.R</a:t>
            </a:r>
            <a:r>
              <a:rPr lang="en-US"/>
              <a:t> in RStudio</a:t>
            </a:r>
          </a:p>
          <a:p>
            <a:pPr marL="0" indent="0">
              <a:buNone/>
            </a:pPr>
            <a:r>
              <a:rPr lang="en-US"/>
              <a:t>	File menu &gt; Open File…</a:t>
            </a:r>
          </a:p>
          <a:p>
            <a:pPr marL="914400" lvl="2" indent="0">
              <a:buNone/>
            </a:pPr>
            <a:r>
              <a:rPr lang="en-US"/>
              <a:t>or</a:t>
            </a:r>
          </a:p>
          <a:p>
            <a:pPr marL="914400" lvl="2" indent="0">
              <a:buNone/>
            </a:pPr>
            <a:r>
              <a:rPr lang="en-US" sz="2800"/>
              <a:t>Navigate to the file in the bottom right Files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/>
              <a:t>Data Types &amp; 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Head back to RStudio...</a:t>
            </a:r>
          </a:p>
        </p:txBody>
      </p:sp>
    </p:spTree>
    <p:extLst>
      <p:ext uri="{BB962C8B-B14F-4D97-AF65-F5344CB8AC3E}">
        <p14:creationId xmlns:p14="http://schemas.microsoft.com/office/powerpoint/2010/main" val="2588298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1DF68D-94E3-309A-8310-EC150889E707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58766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549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649887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755D9-B6D5-FBF4-F4A5-A3CC9365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BYOD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0C63-E0D3-4D05-25CE-2850CD7B8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BYOD = Bring Your Own Data</a:t>
            </a:r>
          </a:p>
          <a:p>
            <a:r>
              <a:rPr lang="en-US">
                <a:cs typeface="Calibri"/>
              </a:rPr>
              <a:t>Small working groups, meet weekly</a:t>
            </a:r>
          </a:p>
          <a:p>
            <a:r>
              <a:rPr lang="en-US">
                <a:ea typeface="+mn-lt"/>
                <a:cs typeface="+mn-lt"/>
              </a:rPr>
              <a:t>https://sites.northwestern.edu/researchcomputing/events-and-programs/byod/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747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734045" y="1365813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46695" y="2385336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096000" y="-8681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 =  3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 3</a:t>
            </a:r>
            <a:endParaRPr sz="4800" b="1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57570" y="1299867"/>
            <a:ext cx="4806497" cy="5083900"/>
            <a:chOff x="568177" y="974900"/>
            <a:chExt cx="3604873" cy="3812925"/>
          </a:xfrm>
        </p:grpSpPr>
        <p:sp>
          <p:nvSpPr>
            <p:cNvPr id="1240" name="Google Shape;1240;p85"/>
            <p:cNvSpPr/>
            <p:nvPr/>
          </p:nvSpPr>
          <p:spPr>
            <a:xfrm>
              <a:off x="34020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1" name="Google Shape;1241;p85"/>
            <p:cNvCxnSpPr>
              <a:stCxn id="1240" idx="4"/>
            </p:cNvCxnSpPr>
            <p:nvPr/>
          </p:nvCxnSpPr>
          <p:spPr>
            <a:xfrm flipH="1">
              <a:off x="2532650" y="2936000"/>
              <a:ext cx="1254900" cy="818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18433" y="1299867"/>
            <a:ext cx="2656400" cy="5106767"/>
            <a:chOff x="3538825" y="974900"/>
            <a:chExt cx="1992300" cy="3830075"/>
          </a:xfrm>
        </p:grpSpPr>
        <p:sp>
          <p:nvSpPr>
            <p:cNvPr id="1244" name="Google Shape;1244;p85"/>
            <p:cNvSpPr/>
            <p:nvPr/>
          </p:nvSpPr>
          <p:spPr>
            <a:xfrm>
              <a:off x="4177550" y="974900"/>
              <a:ext cx="7710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stCxn id="1244" idx="4"/>
            </p:cNvCxnSpPr>
            <p:nvPr/>
          </p:nvCxnSpPr>
          <p:spPr>
            <a:xfrm>
              <a:off x="4563050" y="2936000"/>
              <a:ext cx="2100" cy="73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424567"/>
            <a:ext cx="4843933" cy="4880467"/>
            <a:chOff x="5163675" y="1068425"/>
            <a:chExt cx="3632950" cy="3660350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068425"/>
              <a:ext cx="605100" cy="19611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stCxn id="1248" idx="5"/>
            </p:cNvCxnSpPr>
            <p:nvPr/>
          </p:nvCxnSpPr>
          <p:spPr>
            <a:xfrm>
              <a:off x="5680160" y="2742329"/>
              <a:ext cx="976200" cy="8547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&lt;- is preferred in R</a:t>
            </a:r>
            <a:endParaRPr sz="4800" b="1"/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+ 5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/>
              <a:t>x &lt;- 3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Variables</a:t>
            </a:r>
            <a:endParaRPr/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/>
              <a:t>x &lt;- 3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&lt;- 5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x &lt;- x + y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/>
              <a:t>y &lt;- 7</a:t>
            </a:r>
            <a:endParaRPr sz="4800" b="1"/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/>
              <a:t>x</a:t>
            </a:r>
            <a:endParaRPr sz="4800" b="1"/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Vectors and Lists</a:t>
            </a:r>
          </a:p>
        </p:txBody>
      </p:sp>
    </p:spTree>
    <p:extLst>
      <p:ext uri="{BB962C8B-B14F-4D97-AF65-F5344CB8AC3E}">
        <p14:creationId xmlns:p14="http://schemas.microsoft.com/office/powerpoint/2010/main" val="3280584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What are we doing today?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D46F-3EF2-CEA6-D584-57AD1922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38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Getting to know R and RStudio</a:t>
            </a:r>
          </a:p>
          <a:p>
            <a:r>
              <a:rPr lang="en-US">
                <a:ea typeface="Calibri"/>
                <a:cs typeface="Calibri"/>
              </a:rPr>
              <a:t>Learning concepts that you need for R (that also apply to other programming languages) </a:t>
            </a:r>
          </a:p>
          <a:p>
            <a:endParaRPr lang="en-US">
              <a:ea typeface="Calibri"/>
              <a:cs typeface="Calibri"/>
            </a:endParaRPr>
          </a:p>
          <a:p>
            <a:pPr marL="457200" lvl="1" indent="-45720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We </a:t>
            </a:r>
            <a:r>
              <a:rPr lang="en-US" b="1" u="sng">
                <a:solidFill>
                  <a:srgbClr val="FF0000"/>
                </a:solidFill>
              </a:rPr>
              <a:t>c</a:t>
            </a:r>
            <a:r>
              <a:rPr lang="en-US"/>
              <a:t>ombine them with </a:t>
            </a:r>
            <a:r>
              <a:rPr lang="en-US" b="1">
                <a:solidFill>
                  <a:srgbClr val="FF0000"/>
                </a:solidFill>
              </a:rPr>
              <a:t>c() </a:t>
            </a:r>
            <a:r>
              <a:rPr lang="en-US"/>
              <a:t>into a vector 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Vectors may be called arrays or lists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pic>
        <p:nvPicPr>
          <p:cNvPr id="8" name="Content Placeholder 7" descr="Brown paper bag on plain background">
            <a:extLst>
              <a:ext uri="{FF2B5EF4-FFF2-40B4-BE49-F238E27FC236}">
                <a16:creationId xmlns:a16="http://schemas.microsoft.com/office/drawing/2014/main" id="{9F22A126-55BA-C716-0E7B-A35AF3765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2" y="1779327"/>
            <a:ext cx="6529213" cy="4351338"/>
          </a:xfrm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4800"/>
              <a:t>c(2, 4, 7, 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Indices in R start with 1</a:t>
            </a:r>
          </a:p>
          <a:p>
            <a:pPr marL="0" indent="0">
              <a:buNone/>
            </a:pPr>
            <a:endParaRPr lang="en-US"/>
          </a:p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algn="ctr"/>
            <a:endParaRPr lang="en-US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0C7E7-E82C-49DF-704E-F2D12FCA8BED}"/>
              </a:ext>
            </a:extLst>
          </p:cNvPr>
          <p:cNvSpPr txBox="1"/>
          <p:nvPr/>
        </p:nvSpPr>
        <p:spPr>
          <a:xfrm>
            <a:off x="5526156" y="2206487"/>
            <a:ext cx="290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1    2    3    4</a:t>
            </a:r>
          </a:p>
        </p:txBody>
      </p:sp>
    </p:spTree>
    <p:extLst>
      <p:ext uri="{BB962C8B-B14F-4D97-AF65-F5344CB8AC3E}">
        <p14:creationId xmlns:p14="http://schemas.microsoft.com/office/powerpoint/2010/main" val="2601174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 the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Indices in R start with 1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x &lt;- c(2, 4, 7, 8)</a:t>
            </a:r>
          </a:p>
          <a:p>
            <a:pPr algn="ctr"/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x[1] is 2</a:t>
            </a:r>
          </a:p>
          <a:p>
            <a:pPr marL="0" indent="0" algn="ctr">
              <a:buNone/>
            </a:pPr>
            <a:r>
              <a:rPr lang="en-US" sz="4800" dirty="0"/>
              <a:t>x[2] is 4</a:t>
            </a:r>
          </a:p>
        </p:txBody>
      </p:sp>
      <p:grpSp>
        <p:nvGrpSpPr>
          <p:cNvPr id="4" name="Google Shape;1239;p85">
            <a:extLst>
              <a:ext uri="{FF2B5EF4-FFF2-40B4-BE49-F238E27FC236}">
                <a16:creationId xmlns:a16="http://schemas.microsoft.com/office/drawing/2014/main" id="{CFC7D51F-D038-24EF-D1CF-A83E4CAB70A9}"/>
              </a:ext>
            </a:extLst>
          </p:cNvPr>
          <p:cNvGrpSpPr/>
          <p:nvPr/>
        </p:nvGrpSpPr>
        <p:grpSpPr>
          <a:xfrm>
            <a:off x="721382" y="4369682"/>
            <a:ext cx="4804357" cy="1802518"/>
            <a:chOff x="414625" y="3376887"/>
            <a:chExt cx="3603268" cy="1351888"/>
          </a:xfrm>
        </p:grpSpPr>
        <p:sp>
          <p:nvSpPr>
            <p:cNvPr id="5" name="Google Shape;1240;p85">
              <a:extLst>
                <a:ext uri="{FF2B5EF4-FFF2-40B4-BE49-F238E27FC236}">
                  <a16:creationId xmlns:a16="http://schemas.microsoft.com/office/drawing/2014/main" id="{ADA5D2A8-4353-4157-26A3-AF287877C5D8}"/>
                </a:ext>
              </a:extLst>
            </p:cNvPr>
            <p:cNvSpPr/>
            <p:nvPr/>
          </p:nvSpPr>
          <p:spPr>
            <a:xfrm>
              <a:off x="3746558" y="3376887"/>
              <a:ext cx="271335" cy="40992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6" name="Google Shape;1241;p85">
              <a:extLst>
                <a:ext uri="{FF2B5EF4-FFF2-40B4-BE49-F238E27FC236}">
                  <a16:creationId xmlns:a16="http://schemas.microsoft.com/office/drawing/2014/main" id="{3E8B4F69-A04C-0D2A-427F-E726475CD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2104" y="3667537"/>
              <a:ext cx="824454" cy="11926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" name="Google Shape;1242;p85">
              <a:extLst>
                <a:ext uri="{FF2B5EF4-FFF2-40B4-BE49-F238E27FC236}">
                  <a16:creationId xmlns:a16="http://schemas.microsoft.com/office/drawing/2014/main" id="{A6436D91-D440-291E-66CE-96FEE2FC3EB9}"/>
                </a:ext>
              </a:extLst>
            </p:cNvPr>
            <p:cNvSpPr txBox="1"/>
            <p:nvPr/>
          </p:nvSpPr>
          <p:spPr>
            <a:xfrm>
              <a:off x="414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x is the name of the variable with a vector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8" name="Google Shape;1239;p85">
            <a:extLst>
              <a:ext uri="{FF2B5EF4-FFF2-40B4-BE49-F238E27FC236}">
                <a16:creationId xmlns:a16="http://schemas.microsoft.com/office/drawing/2014/main" id="{547CDB33-A08E-AE14-B148-1DA92C8A257D}"/>
              </a:ext>
            </a:extLst>
          </p:cNvPr>
          <p:cNvGrpSpPr/>
          <p:nvPr/>
        </p:nvGrpSpPr>
        <p:grpSpPr>
          <a:xfrm>
            <a:off x="5594626" y="4082031"/>
            <a:ext cx="6597374" cy="895591"/>
            <a:chOff x="4104368" y="1819967"/>
            <a:chExt cx="4948031" cy="1309206"/>
          </a:xfrm>
        </p:grpSpPr>
        <p:sp>
          <p:nvSpPr>
            <p:cNvPr id="9" name="Google Shape;1240;p85">
              <a:extLst>
                <a:ext uri="{FF2B5EF4-FFF2-40B4-BE49-F238E27FC236}">
                  <a16:creationId xmlns:a16="http://schemas.microsoft.com/office/drawing/2014/main" id="{382176FD-EE73-B471-A45F-B5B6207DF904}"/>
                </a:ext>
              </a:extLst>
            </p:cNvPr>
            <p:cNvSpPr/>
            <p:nvPr/>
          </p:nvSpPr>
          <p:spPr>
            <a:xfrm>
              <a:off x="4104368" y="1916154"/>
              <a:ext cx="271335" cy="1213019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0" name="Google Shape;1241;p85">
              <a:extLst>
                <a:ext uri="{FF2B5EF4-FFF2-40B4-BE49-F238E27FC236}">
                  <a16:creationId xmlns:a16="http://schemas.microsoft.com/office/drawing/2014/main" id="{CD8E636A-6061-85D0-1583-F6FE27112E6E}"/>
                </a:ext>
              </a:extLst>
            </p:cNvPr>
            <p:cNvCxnSpPr>
              <a:cxnSpLocks/>
              <a:stCxn id="9" idx="7"/>
            </p:cNvCxnSpPr>
            <p:nvPr/>
          </p:nvCxnSpPr>
          <p:spPr>
            <a:xfrm>
              <a:off x="4335967" y="2093796"/>
              <a:ext cx="2015138" cy="32002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1242;p85">
              <a:extLst>
                <a:ext uri="{FF2B5EF4-FFF2-40B4-BE49-F238E27FC236}">
                  <a16:creationId xmlns:a16="http://schemas.microsoft.com/office/drawing/2014/main" id="{C3BEE15F-1BC4-8B72-C4C7-54AA2B2D64E5}"/>
                </a:ext>
              </a:extLst>
            </p:cNvPr>
            <p:cNvSpPr txBox="1"/>
            <p:nvPr/>
          </p:nvSpPr>
          <p:spPr>
            <a:xfrm>
              <a:off x="6385399" y="1819967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3200">
                  <a:ea typeface="Raleway"/>
                  <a:cs typeface="Raleway"/>
                  <a:sym typeface="Raleway"/>
                </a:rPr>
                <a:t>Index goes inside</a:t>
              </a:r>
            </a:p>
            <a:p>
              <a:r>
                <a:rPr lang="en-US" sz="3200">
                  <a:ea typeface="Raleway"/>
                  <a:cs typeface="Raleway"/>
                  <a:sym typeface="Raleway"/>
                </a:rPr>
                <a:t>[]</a:t>
              </a:r>
              <a:endParaRPr sz="3200">
                <a:ea typeface="Raleway"/>
                <a:cs typeface="Raleway"/>
                <a:sym typeface="Ralewa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183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values in a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x[2]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/>
              <a:t>2, </a:t>
            </a:r>
            <a:r>
              <a:rPr lang="en-US" sz="4800">
                <a:solidFill>
                  <a:srgbClr val="FF0000"/>
                </a:solidFill>
              </a:rPr>
              <a:t>6</a:t>
            </a:r>
            <a:r>
              <a:rPr lang="en-US" sz="4800"/>
              <a:t>, 7, 8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/>
              <a:t>x &lt;- c(2, 4, 7, 8)</a:t>
            </a:r>
          </a:p>
          <a:p>
            <a:pPr marL="0" indent="0" algn="ctr">
              <a:buNone/>
            </a:pPr>
            <a:r>
              <a:rPr lang="en-US" sz="4800"/>
              <a:t>x &lt;- 6</a:t>
            </a:r>
          </a:p>
          <a:p>
            <a:pPr marL="0" indent="0" algn="ctr">
              <a:buNone/>
            </a:pPr>
            <a:r>
              <a:rPr lang="en-US" sz="4800"/>
              <a:t>x</a:t>
            </a:r>
          </a:p>
          <a:p>
            <a:pPr marL="0" indent="0" algn="ctr">
              <a:buNone/>
            </a:pPr>
            <a:endParaRPr lang="en-US" sz="4800"/>
          </a:p>
          <a:p>
            <a:pPr marL="0" indent="0" algn="ctr">
              <a:buNone/>
            </a:pPr>
            <a:r>
              <a:rPr lang="en-US" sz="4800">
                <a:solidFill>
                  <a:srgbClr val="FF0000"/>
                </a:solidFill>
              </a:rPr>
              <a:t>6</a:t>
            </a:r>
          </a:p>
          <a:p>
            <a:pPr marL="0" indent="0" algn="ctr">
              <a:buNone/>
            </a:pPr>
            <a:r>
              <a:rPr lang="en-US"/>
              <a:t>R doesn’t care what’s in the variable “bag”!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8342" b="12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300"/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240461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46"/>
          <p:cNvSpPr txBox="1">
            <a:spLocks noGrp="1"/>
          </p:cNvSpPr>
          <p:nvPr>
            <p:ph type="title"/>
          </p:nvPr>
        </p:nvSpPr>
        <p:spPr>
          <a:xfrm>
            <a:off x="831200" y="42981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Functions</a:t>
            </a:r>
            <a:endParaRPr dirty="0"/>
          </a:p>
        </p:txBody>
      </p:sp>
      <p:sp>
        <p:nvSpPr>
          <p:cNvPr id="1688" name="Google Shape;1688;p146"/>
          <p:cNvSpPr txBox="1">
            <a:spLocks noGrp="1"/>
          </p:cNvSpPr>
          <p:nvPr>
            <p:ph type="body" idx="1"/>
          </p:nvPr>
        </p:nvSpPr>
        <p:spPr>
          <a:xfrm>
            <a:off x="831200" y="151433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58786">
              <a:buSzPts val="3000"/>
            </a:pPr>
            <a:r>
              <a:rPr lang="en" sz="4000" dirty="0"/>
              <a:t>Units of code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Take input values (</a:t>
            </a:r>
            <a:r>
              <a:rPr lang="en" sz="4000" b="1" dirty="0"/>
              <a:t>arguments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Can </a:t>
            </a:r>
            <a:r>
              <a:rPr lang="en" sz="4000" b="1" dirty="0"/>
              <a:t>return</a:t>
            </a:r>
            <a:r>
              <a:rPr lang="en" sz="4000" dirty="0"/>
              <a:t> an output value (e.g. a </a:t>
            </a:r>
            <a:r>
              <a:rPr lang="en" sz="4000" b="1" dirty="0"/>
              <a:t>return value</a:t>
            </a:r>
            <a:r>
              <a:rPr lang="en" sz="4000" dirty="0"/>
              <a:t>)</a:t>
            </a:r>
            <a:endParaRPr sz="4000" dirty="0"/>
          </a:p>
          <a:p>
            <a:pPr indent="-558786">
              <a:buSzPts val="3000"/>
            </a:pPr>
            <a:r>
              <a:rPr lang="en" sz="4000" dirty="0"/>
              <a:t>R functions usually don't alter their input values (but they sometimes do!)</a:t>
            </a:r>
            <a:endParaRPr sz="4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47"/>
          <p:cNvSpPr txBox="1">
            <a:spLocks noGrp="1"/>
          </p:cNvSpPr>
          <p:nvPr>
            <p:ph type="title"/>
          </p:nvPr>
        </p:nvSpPr>
        <p:spPr>
          <a:xfrm>
            <a:off x="683161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</a:t>
            </a:r>
            <a:endParaRPr dirty="0"/>
          </a:p>
        </p:txBody>
      </p:sp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786761" y="1581321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What are we doing?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1FA93C-8E12-4155-4FA8-741B38316719}"/>
              </a:ext>
            </a:extLst>
          </p:cNvPr>
          <p:cNvSpPr txBox="1">
            <a:spLocks/>
          </p:cNvSpPr>
          <p:nvPr/>
        </p:nvSpPr>
        <p:spPr>
          <a:xfrm>
            <a:off x="2505953" y="1641837"/>
            <a:ext cx="4447786" cy="44638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sz="2600" b="1" dirty="0">
                <a:ea typeface="Calibri"/>
                <a:cs typeface="Calibri"/>
              </a:rPr>
              <a:t>Topics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/ </a:t>
            </a:r>
            <a:r>
              <a:rPr lang="en-US" dirty="0" err="1">
                <a:ea typeface="Calibri"/>
                <a:cs typeface="Calibri"/>
              </a:rPr>
              <a:t>Rstudio</a:t>
            </a: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File paths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Working directory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R scripts and Documents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Functions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Variables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Packages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Importing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Data frames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Indexing data frames and vectors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 err="1">
                <a:ea typeface="Calibri"/>
                <a:cs typeface="Calibri"/>
              </a:rPr>
              <a:t>Subsetting</a:t>
            </a:r>
            <a:r>
              <a:rPr lang="en-US" dirty="0">
                <a:ea typeface="Calibri"/>
                <a:cs typeface="Calibri"/>
              </a:rPr>
              <a:t> data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r>
              <a:rPr lang="en-US" dirty="0">
                <a:ea typeface="Calibri"/>
                <a:cs typeface="Calibri"/>
              </a:rPr>
              <a:t>Missing values</a:t>
            </a: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pPr marL="457200" lvl="1" indent="-457200">
              <a:buFont typeface="Franklin Gothic Book" panose="020B0503020102020204" pitchFamily="34" charset="0"/>
              <a:buNone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4641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48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Function Name</a:t>
            </a:r>
            <a:endParaRPr dirty="0"/>
          </a:p>
        </p:txBody>
      </p:sp>
      <p:sp>
        <p:nvSpPr>
          <p:cNvPr id="1700" name="Google Shape;1700;p148"/>
          <p:cNvSpPr txBox="1">
            <a:spLocks noGrp="1"/>
          </p:cNvSpPr>
          <p:nvPr>
            <p:ph type="subTitle" idx="1"/>
          </p:nvPr>
        </p:nvSpPr>
        <p:spPr>
          <a:xfrm>
            <a:off x="934800" y="1537177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49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Function Definitions: Parameters</a:t>
            </a:r>
            <a:endParaRPr/>
          </a:p>
        </p:txBody>
      </p:sp>
      <p:sp>
        <p:nvSpPr>
          <p:cNvPr id="1706" name="Google Shape;1706;p149"/>
          <p:cNvSpPr txBox="1">
            <a:spLocks noGrp="1"/>
          </p:cNvSpPr>
          <p:nvPr>
            <p:ph type="subTitle" idx="1"/>
          </p:nvPr>
        </p:nvSpPr>
        <p:spPr>
          <a:xfrm>
            <a:off x="988559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file, header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 = "", ...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50"/>
          <p:cNvSpPr txBox="1">
            <a:spLocks noGrp="1"/>
          </p:cNvSpPr>
          <p:nvPr>
            <p:ph type="title"/>
          </p:nvPr>
        </p:nvSpPr>
        <p:spPr>
          <a:xfrm>
            <a:off x="743522" y="593367"/>
            <a:ext cx="1159087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Function Definitions: Parameter Names</a:t>
            </a:r>
            <a:endParaRPr/>
          </a:p>
        </p:txBody>
      </p:sp>
      <p:sp>
        <p:nvSpPr>
          <p:cNvPr id="1712" name="Google Shape;1712;p150"/>
          <p:cNvSpPr txBox="1">
            <a:spLocks noGrp="1"/>
          </p:cNvSpPr>
          <p:nvPr>
            <p:ph type="subTitle" idx="1"/>
          </p:nvPr>
        </p:nvSpPr>
        <p:spPr>
          <a:xfrm>
            <a:off x="950722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header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TRUE, </a:t>
            </a:r>
            <a:r>
              <a:rPr lang="en" sz="320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quote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dec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".",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fill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TRUE, </a:t>
            </a:r>
            <a:r>
              <a:rPr lang="en" sz="3200" dirty="0" err="1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151"/>
          <p:cNvSpPr txBox="1">
            <a:spLocks noGrp="1"/>
          </p:cNvSpPr>
          <p:nvPr>
            <p:ph type="title"/>
          </p:nvPr>
        </p:nvSpPr>
        <p:spPr>
          <a:xfrm>
            <a:off x="762442" y="56814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Default Values</a:t>
            </a:r>
            <a:endParaRPr dirty="0"/>
          </a:p>
        </p:txBody>
      </p:sp>
      <p:sp>
        <p:nvSpPr>
          <p:cNvPr id="1718" name="Google Shape;1718;p151"/>
          <p:cNvSpPr txBox="1">
            <a:spLocks noGrp="1"/>
          </p:cNvSpPr>
          <p:nvPr>
            <p:ph type="subTitle" idx="1"/>
          </p:nvPr>
        </p:nvSpPr>
        <p:spPr>
          <a:xfrm>
            <a:off x="866042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","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quote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"\""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"."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fill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""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 dirty="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152"/>
          <p:cNvSpPr txBox="1">
            <a:spLocks noGrp="1"/>
          </p:cNvSpPr>
          <p:nvPr>
            <p:ph type="title"/>
          </p:nvPr>
        </p:nvSpPr>
        <p:spPr>
          <a:xfrm>
            <a:off x="781359" y="59336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Required Parameters</a:t>
            </a:r>
            <a:endParaRPr dirty="0"/>
          </a:p>
        </p:txBody>
      </p:sp>
      <p:sp>
        <p:nvSpPr>
          <p:cNvPr id="1724" name="Google Shape;1724;p152"/>
          <p:cNvSpPr txBox="1">
            <a:spLocks noGrp="1"/>
          </p:cNvSpPr>
          <p:nvPr>
            <p:ph type="subTitle" idx="1"/>
          </p:nvPr>
        </p:nvSpPr>
        <p:spPr>
          <a:xfrm>
            <a:off x="988559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320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file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1467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3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6740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Function Definitions: </a:t>
            </a:r>
            <a:br>
              <a:rPr lang="en" dirty="0"/>
            </a:br>
            <a:r>
              <a:rPr lang="en" dirty="0"/>
              <a:t>	Additional Undefined Parameters</a:t>
            </a:r>
            <a:endParaRPr dirty="0"/>
          </a:p>
        </p:txBody>
      </p:sp>
      <p:sp>
        <p:nvSpPr>
          <p:cNvPr id="1730" name="Google Shape;1730;p153"/>
          <p:cNvSpPr txBox="1">
            <a:spLocks noGrp="1"/>
          </p:cNvSpPr>
          <p:nvPr>
            <p:ph type="subTitle" idx="1"/>
          </p:nvPr>
        </p:nvSpPr>
        <p:spPr>
          <a:xfrm>
            <a:off x="1091400" y="223781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</a:t>
            </a:r>
            <a:r>
              <a:rPr lang="en" sz="3200" dirty="0">
                <a:solidFill>
                  <a:schemeClr val="dk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...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Named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8278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header=TRUE,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="\t")</a:t>
            </a:r>
            <a:endParaRPr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930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618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Named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831200" y="1605085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</a:t>
            </a:r>
            <a:r>
              <a:rPr lang="en" sz="3200" dirty="0" err="1">
                <a:solidFill>
                  <a:schemeClr val="dk2"/>
                </a:solidFill>
              </a:rPr>
              <a:t>sep</a:t>
            </a:r>
            <a:r>
              <a:rPr lang="en" sz="3200" dirty="0">
                <a:solidFill>
                  <a:schemeClr val="dk2"/>
                </a:solidFill>
              </a:rPr>
              <a:t>="\t”, 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”,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header=TRUE)</a:t>
            </a: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</a:rPr>
              <a:t>         </a:t>
            </a:r>
            <a:endParaRPr sz="3200" dirty="0">
              <a:solidFill>
                <a:schemeClr val="dk2"/>
              </a:solidFill>
            </a:endParaRPr>
          </a:p>
        </p:txBody>
      </p:sp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39FCA90A-EBD0-0571-5992-54561CF0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100" y="32385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7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3030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71630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50118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Arguments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934800" y="158278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CAF936-5749-B951-0825-2B5C01A83917}"/>
              </a:ext>
            </a:extLst>
          </p:cNvPr>
          <p:cNvCxnSpPr/>
          <p:nvPr/>
        </p:nvCxnSpPr>
        <p:spPr>
          <a:xfrm flipH="1" flipV="1">
            <a:off x="3045261" y="1996553"/>
            <a:ext cx="1133061" cy="15505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3FFBE73-497E-4219-F617-1BAB1C1FB343}"/>
              </a:ext>
            </a:extLst>
          </p:cNvPr>
          <p:cNvCxnSpPr>
            <a:cxnSpLocks/>
          </p:cNvCxnSpPr>
          <p:nvPr/>
        </p:nvCxnSpPr>
        <p:spPr>
          <a:xfrm flipH="1" flipV="1">
            <a:off x="4416861" y="2105884"/>
            <a:ext cx="2661269" cy="1603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838D74-7FD2-F7CC-2C02-B0B1CE8271D8}"/>
              </a:ext>
            </a:extLst>
          </p:cNvPr>
          <p:cNvCxnSpPr>
            <a:cxnSpLocks/>
          </p:cNvCxnSpPr>
          <p:nvPr/>
        </p:nvCxnSpPr>
        <p:spPr>
          <a:xfrm flipH="1" flipV="1">
            <a:off x="7078130" y="2105884"/>
            <a:ext cx="1715314" cy="160351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1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Programming Languages, Consoles, and GUIs</a:t>
            </a:r>
          </a:p>
        </p:txBody>
      </p:sp>
    </p:spTree>
    <p:extLst>
      <p:ext uri="{BB962C8B-B14F-4D97-AF65-F5344CB8AC3E}">
        <p14:creationId xmlns:p14="http://schemas.microsoft.com/office/powerpoint/2010/main" val="7347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p160"/>
          <p:cNvSpPr txBox="1">
            <a:spLocks noGrp="1"/>
          </p:cNvSpPr>
          <p:nvPr>
            <p:ph type="title"/>
          </p:nvPr>
        </p:nvSpPr>
        <p:spPr>
          <a:xfrm>
            <a:off x="831200" y="63797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75" name="Google Shape;1775;p160"/>
          <p:cNvSpPr txBox="1">
            <a:spLocks noGrp="1"/>
          </p:cNvSpPr>
          <p:nvPr>
            <p:ph type="subTitle" idx="1"/>
          </p:nvPr>
        </p:nvSpPr>
        <p:spPr>
          <a:xfrm>
            <a:off x="1038400" y="1638538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91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61"/>
          <p:cNvSpPr txBox="1">
            <a:spLocks noGrp="1"/>
          </p:cNvSpPr>
          <p:nvPr>
            <p:ph type="title"/>
          </p:nvPr>
        </p:nvSpPr>
        <p:spPr>
          <a:xfrm>
            <a:off x="797900" y="5771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81" name="Google Shape;1781;p161"/>
          <p:cNvSpPr txBox="1">
            <a:spLocks noGrp="1"/>
          </p:cNvSpPr>
          <p:nvPr>
            <p:ph type="subTitle" idx="1"/>
          </p:nvPr>
        </p:nvSpPr>
        <p:spPr>
          <a:xfrm>
            <a:off x="901500" y="1683142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dirty="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dirty="0" err="1">
                <a:solidFill>
                  <a:schemeClr val="dk2"/>
                </a:solidFill>
              </a:rPr>
              <a:t>read.csv</a:t>
            </a:r>
            <a:r>
              <a:rPr lang="en" sz="3200" dirty="0">
                <a:solidFill>
                  <a:schemeClr val="dk2"/>
                </a:solidFill>
              </a:rPr>
              <a:t>(file="</a:t>
            </a:r>
            <a:r>
              <a:rPr lang="en" sz="3200" dirty="0" err="1">
                <a:solidFill>
                  <a:schemeClr val="dk2"/>
                </a:solidFill>
              </a:rPr>
              <a:t>results.txt</a:t>
            </a:r>
            <a:r>
              <a:rPr lang="en" sz="3200" dirty="0">
                <a:solidFill>
                  <a:schemeClr val="dk2"/>
                </a:solidFill>
              </a:rPr>
              <a:t>", TRUE, "\t")</a:t>
            </a:r>
            <a:endParaRPr sz="3200" dirty="0">
              <a:solidFill>
                <a:schemeClr val="dk2"/>
              </a:solidFill>
            </a:endParaRPr>
          </a:p>
        </p:txBody>
      </p:sp>
      <p:cxnSp>
        <p:nvCxnSpPr>
          <p:cNvPr id="1782" name="Google Shape;1782;p161"/>
          <p:cNvCxnSpPr/>
          <p:nvPr/>
        </p:nvCxnSpPr>
        <p:spPr>
          <a:xfrm>
            <a:off x="3152940" y="4037182"/>
            <a:ext cx="4459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3" name="Google Shape;1783;p161"/>
          <p:cNvCxnSpPr/>
          <p:nvPr/>
        </p:nvCxnSpPr>
        <p:spPr>
          <a:xfrm rot="10800000" flipH="1">
            <a:off x="2622467" y="2054310"/>
            <a:ext cx="637200" cy="1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4" name="Google Shape;1784;p161"/>
          <p:cNvSpPr txBox="1"/>
          <p:nvPr/>
        </p:nvSpPr>
        <p:spPr>
          <a:xfrm>
            <a:off x="8037133" y="29952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5" name="Google Shape;1785;p161"/>
          <p:cNvSpPr txBox="1"/>
          <p:nvPr/>
        </p:nvSpPr>
        <p:spPr>
          <a:xfrm>
            <a:off x="9704100" y="29952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6" name="Google Shape;1786;p161"/>
          <p:cNvSpPr txBox="1"/>
          <p:nvPr/>
        </p:nvSpPr>
        <p:spPr>
          <a:xfrm>
            <a:off x="3659300" y="12738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7" name="Google Shape;1787;p161"/>
          <p:cNvSpPr txBox="1"/>
          <p:nvPr/>
        </p:nvSpPr>
        <p:spPr>
          <a:xfrm>
            <a:off x="6478300" y="1273833"/>
            <a:ext cx="420000" cy="4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endParaRPr sz="3200" b="1">
              <a:solidFill>
                <a:srgbClr val="00FF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147065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62"/>
          <p:cNvSpPr txBox="1">
            <a:spLocks noGrp="1"/>
          </p:cNvSpPr>
          <p:nvPr>
            <p:ph type="title"/>
          </p:nvPr>
        </p:nvSpPr>
        <p:spPr>
          <a:xfrm>
            <a:off x="831200" y="54630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Positional and Named</a:t>
            </a:r>
            <a:endParaRPr dirty="0"/>
          </a:p>
        </p:txBody>
      </p:sp>
      <p:sp>
        <p:nvSpPr>
          <p:cNvPr id="1793" name="Google Shape;1793;p16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read.csv(header=TRUE, "results.txt", "\t")</a:t>
            </a:r>
            <a:endParaRPr sz="3200">
              <a:solidFill>
                <a:schemeClr val="dk2"/>
              </a:solidFill>
            </a:endParaRPr>
          </a:p>
        </p:txBody>
      </p:sp>
      <p:grpSp>
        <p:nvGrpSpPr>
          <p:cNvPr id="1794" name="Google Shape;1794;p162"/>
          <p:cNvGrpSpPr/>
          <p:nvPr/>
        </p:nvGrpSpPr>
        <p:grpSpPr>
          <a:xfrm>
            <a:off x="2521068" y="1273834"/>
            <a:ext cx="7955433" cy="2629533"/>
            <a:chOff x="1890800" y="955375"/>
            <a:chExt cx="5966575" cy="1972150"/>
          </a:xfrm>
        </p:grpSpPr>
        <p:cxnSp>
          <p:nvCxnSpPr>
            <p:cNvPr id="1795" name="Google Shape;1795;p162"/>
            <p:cNvCxnSpPr/>
            <p:nvPr/>
          </p:nvCxnSpPr>
          <p:spPr>
            <a:xfrm>
              <a:off x="2205800" y="2927525"/>
              <a:ext cx="22161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162"/>
            <p:cNvCxnSpPr/>
            <p:nvPr/>
          </p:nvCxnSpPr>
          <p:spPr>
            <a:xfrm>
              <a:off x="2419200" y="1494200"/>
              <a:ext cx="21144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7" name="Google Shape;1797;p162"/>
            <p:cNvSpPr txBox="1"/>
            <p:nvPr/>
          </p:nvSpPr>
          <p:spPr>
            <a:xfrm>
              <a:off x="5428100" y="23175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8" name="Google Shape;1798;p162"/>
            <p:cNvSpPr txBox="1"/>
            <p:nvPr/>
          </p:nvSpPr>
          <p:spPr>
            <a:xfrm>
              <a:off x="7542375" y="23175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9" name="Google Shape;1799;p162"/>
            <p:cNvSpPr txBox="1"/>
            <p:nvPr/>
          </p:nvSpPr>
          <p:spPr>
            <a:xfrm>
              <a:off x="1890800" y="9553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00" name="Google Shape;1800;p162"/>
            <p:cNvSpPr txBox="1"/>
            <p:nvPr/>
          </p:nvSpPr>
          <p:spPr>
            <a:xfrm>
              <a:off x="4858725" y="955375"/>
              <a:ext cx="31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>
                  <a:solidFill>
                    <a:srgbClr val="00FF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3200" b="1">
                <a:solidFill>
                  <a:srgbClr val="00FF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232644" y="53322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1024244" y="1571631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750C72-ADFD-C409-031D-4B2272B4414D}"/>
              </a:ext>
            </a:extLst>
          </p:cNvPr>
          <p:cNvSpPr/>
          <p:nvPr/>
        </p:nvSpPr>
        <p:spPr>
          <a:xfrm>
            <a:off x="2737140" y="1571631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E18C391-DE37-0CE7-BC74-BCAFA6683250}"/>
              </a:ext>
            </a:extLst>
          </p:cNvPr>
          <p:cNvSpPr/>
          <p:nvPr/>
        </p:nvSpPr>
        <p:spPr>
          <a:xfrm>
            <a:off x="6601044" y="1571631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03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199191" y="55406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R: Which will work?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90791" y="1605084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sep="\t")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TRUE,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703687" y="1605084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67591" y="1605084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87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329999" y="571065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Calling Functions: R</a:t>
            </a:r>
            <a:endParaRPr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23882" y="1504724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36778" y="1504724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00682" y="1504724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68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223103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57337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70233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34137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12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065375" y="50615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856975" y="1593933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(file, header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sep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3200" err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comment.char</a:t>
            </a: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</a:t>
            </a:r>
            <a:r>
              <a:rPr lang="en" sz="3200" err="1">
                <a:solidFill>
                  <a:schemeClr val="dk2"/>
                </a:solidFill>
              </a:rPr>
              <a:t>sep</a:t>
            </a:r>
            <a:r>
              <a:rPr lang="en" sz="3200">
                <a:solidFill>
                  <a:schemeClr val="dk2"/>
                </a:solidFill>
              </a:rPr>
              <a:t>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 err="1">
                <a:solidFill>
                  <a:schemeClr val="dk2"/>
                </a:solidFill>
              </a:rPr>
              <a:t>read.csv</a:t>
            </a:r>
            <a:r>
              <a:rPr lang="en" sz="3200">
                <a:solidFill>
                  <a:schemeClr val="dk2"/>
                </a:solidFill>
              </a:rPr>
              <a:t>("</a:t>
            </a:r>
            <a:r>
              <a:rPr lang="en" sz="3200" err="1">
                <a:solidFill>
                  <a:schemeClr val="dk2"/>
                </a:solidFill>
              </a:rPr>
              <a:t>results.txt</a:t>
            </a:r>
            <a:r>
              <a:rPr lang="en" sz="3200">
                <a:solidFill>
                  <a:schemeClr val="dk2"/>
                </a:solidFill>
              </a:rPr>
              <a:t>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105575" y="3971133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569871" y="1593933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433775" y="1593933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6C8AE8-BA7F-650F-E01B-3D1CB17129A6}"/>
              </a:ext>
            </a:extLst>
          </p:cNvPr>
          <p:cNvCxnSpPr>
            <a:cxnSpLocks/>
          </p:cNvCxnSpPr>
          <p:nvPr/>
        </p:nvCxnSpPr>
        <p:spPr>
          <a:xfrm flipH="1" flipV="1">
            <a:off x="4316740" y="2107096"/>
            <a:ext cx="3063670" cy="20971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9809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159"/>
          <p:cNvSpPr txBox="1">
            <a:spLocks noGrp="1"/>
          </p:cNvSpPr>
          <p:nvPr>
            <p:ph type="title"/>
          </p:nvPr>
        </p:nvSpPr>
        <p:spPr>
          <a:xfrm>
            <a:off x="1131893" y="51577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R</a:t>
            </a:r>
            <a:endParaRPr dirty="0"/>
          </a:p>
        </p:txBody>
      </p:sp>
      <p:sp>
        <p:nvSpPr>
          <p:cNvPr id="1768" name="Google Shape;1768;p159"/>
          <p:cNvSpPr txBox="1">
            <a:spLocks noGrp="1"/>
          </p:cNvSpPr>
          <p:nvPr>
            <p:ph type="subTitle" idx="1"/>
          </p:nvPr>
        </p:nvSpPr>
        <p:spPr>
          <a:xfrm>
            <a:off x="979639" y="1560479"/>
            <a:ext cx="11153600" cy="50036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read.csv(file, header = TRUE, sep = ",", quote = "\"",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dec = ".", fill = TRUE, comment.char = "", ...)</a:t>
            </a: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sep="\t")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r>
              <a:rPr lang="en" sz="3200">
                <a:solidFill>
                  <a:schemeClr val="dk2"/>
                </a:solidFill>
              </a:rPr>
              <a:t>read.csv("results.txt", TRUE, "\t")</a:t>
            </a:r>
            <a:endParaRPr sz="3200">
              <a:solidFill>
                <a:schemeClr val="dk2"/>
              </a:solidFill>
            </a:endParaRPr>
          </a:p>
          <a:p>
            <a:pPr marL="0" indent="0">
              <a:lnSpc>
                <a:spcPct val="100000"/>
              </a:lnSpc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3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9"/>
          <p:cNvSpPr/>
          <p:nvPr/>
        </p:nvSpPr>
        <p:spPr>
          <a:xfrm>
            <a:off x="8228239" y="3937679"/>
            <a:ext cx="867200" cy="83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3B5FD4-22C4-C67A-9B4E-DF221AC0E6BC}"/>
              </a:ext>
            </a:extLst>
          </p:cNvPr>
          <p:cNvSpPr/>
          <p:nvPr/>
        </p:nvSpPr>
        <p:spPr>
          <a:xfrm>
            <a:off x="2692535" y="1560479"/>
            <a:ext cx="765313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42B2BC-B919-023E-6004-43CDE8949B30}"/>
              </a:ext>
            </a:extLst>
          </p:cNvPr>
          <p:cNvSpPr/>
          <p:nvPr/>
        </p:nvSpPr>
        <p:spPr>
          <a:xfrm>
            <a:off x="6556439" y="1560479"/>
            <a:ext cx="1632435" cy="70200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29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63"/>
          <p:cNvSpPr txBox="1">
            <a:spLocks noGrp="1"/>
          </p:cNvSpPr>
          <p:nvPr>
            <p:ph type="title"/>
          </p:nvPr>
        </p:nvSpPr>
        <p:spPr>
          <a:xfrm>
            <a:off x="831200" y="57444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" dirty="0"/>
              <a:t>Calling Functions: Return Values</a:t>
            </a:r>
            <a:endParaRPr dirty="0"/>
          </a:p>
        </p:txBody>
      </p:sp>
      <p:sp>
        <p:nvSpPr>
          <p:cNvPr id="1806" name="Google Shape;1806;p163"/>
          <p:cNvSpPr txBox="1">
            <a:spLocks noGrp="1"/>
          </p:cNvSpPr>
          <p:nvPr>
            <p:ph type="subTitle" idx="1"/>
          </p:nvPr>
        </p:nvSpPr>
        <p:spPr>
          <a:xfrm>
            <a:off x="1038400" y="1638538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abs(-3)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	Returns: 3</a:t>
            </a:r>
            <a:endParaRPr dirty="0"/>
          </a:p>
          <a:p>
            <a:pPr marL="0" indent="0">
              <a:spcBef>
                <a:spcPts val="2133"/>
              </a:spcBef>
            </a:pPr>
            <a:endParaRPr lang="en-US" dirty="0"/>
          </a:p>
          <a:p>
            <a:pPr marL="0" indent="0">
              <a:spcBef>
                <a:spcPts val="2133"/>
              </a:spcBef>
            </a:pPr>
            <a:r>
              <a:rPr lang="en-US" dirty="0">
                <a:latin typeface="+mn-lt"/>
              </a:rPr>
              <a:t>If we want to save the output: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r>
              <a:rPr lang="en" dirty="0"/>
              <a:t>x &lt;- abs(-3)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GUIs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GUI: Graphical User Interface</a:t>
            </a:r>
            <a:r>
              <a:rPr lang="en-US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err="1">
                <a:ea typeface="Calibri"/>
                <a:cs typeface="Calibri"/>
              </a:rPr>
              <a:t>Powerpoint</a:t>
            </a:r>
            <a:r>
              <a:rPr lang="en-US">
                <a:ea typeface="Calibri"/>
                <a:cs typeface="Calibri"/>
              </a:rPr>
              <a:t>, Word, SPSS, Zoom, internet browser, etc.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64"/>
          <p:cNvSpPr txBox="1">
            <a:spLocks noGrp="1"/>
          </p:cNvSpPr>
          <p:nvPr>
            <p:ph type="title"/>
          </p:nvPr>
        </p:nvSpPr>
        <p:spPr>
          <a:xfrm>
            <a:off x="831200" y="542918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No Return Value</a:t>
            </a:r>
            <a:endParaRPr dirty="0"/>
          </a:p>
        </p:txBody>
      </p:sp>
      <p:sp>
        <p:nvSpPr>
          <p:cNvPr id="1812" name="Google Shape;1812;p164"/>
          <p:cNvSpPr txBox="1">
            <a:spLocks noGrp="1"/>
          </p:cNvSpPr>
          <p:nvPr>
            <p:ph type="subTitle" idx="1"/>
          </p:nvPr>
        </p:nvSpPr>
        <p:spPr>
          <a:xfrm>
            <a:off x="1038400" y="1738899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print("Hello World!")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>
                <a:latin typeface="+mn-lt"/>
              </a:rPr>
              <a:t>&gt;&gt; Called for their side-effects (what they do)</a:t>
            </a:r>
            <a:endParaRPr dirty="0">
              <a:latin typeface="+mn-lt"/>
            </a:endParaRPr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x = print("Hello World!") 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  <p:sp>
        <p:nvSpPr>
          <p:cNvPr id="1813" name="Google Shape;1813;p164"/>
          <p:cNvSpPr/>
          <p:nvPr/>
        </p:nvSpPr>
        <p:spPr>
          <a:xfrm>
            <a:off x="6096000" y="3884694"/>
            <a:ext cx="1420017" cy="1379373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65"/>
          <p:cNvSpPr txBox="1">
            <a:spLocks noGrp="1"/>
          </p:cNvSpPr>
          <p:nvPr>
            <p:ph type="title"/>
          </p:nvPr>
        </p:nvSpPr>
        <p:spPr>
          <a:xfrm>
            <a:off x="831200" y="58706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Calling Functions: Variable Arguments</a:t>
            </a:r>
            <a:endParaRPr dirty="0"/>
          </a:p>
        </p:txBody>
      </p:sp>
      <p:sp>
        <p:nvSpPr>
          <p:cNvPr id="1819" name="Google Shape;1819;p165"/>
          <p:cNvSpPr txBox="1">
            <a:spLocks noGrp="1"/>
          </p:cNvSpPr>
          <p:nvPr>
            <p:ph type="subTitle" idx="1"/>
          </p:nvPr>
        </p:nvSpPr>
        <p:spPr>
          <a:xfrm>
            <a:off x="1038400" y="1854400"/>
            <a:ext cx="11153600" cy="50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x &lt;- "Hello World!"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print(x)</a:t>
            </a:r>
            <a:endParaRPr dirty="0"/>
          </a:p>
          <a:p>
            <a:pPr marL="0" indent="0">
              <a:spcBef>
                <a:spcPts val="2133"/>
              </a:spcBef>
            </a:pPr>
            <a:endParaRPr dirty="0"/>
          </a:p>
          <a:p>
            <a:pPr marL="0" indent="0">
              <a:spcBef>
                <a:spcPts val="2133"/>
              </a:spcBef>
            </a:pPr>
            <a:r>
              <a:rPr lang="en" dirty="0"/>
              <a:t>file &lt;- "</a:t>
            </a:r>
            <a:r>
              <a:rPr lang="en" dirty="0" err="1"/>
              <a:t>results.csv</a:t>
            </a:r>
            <a:r>
              <a:rPr lang="en" dirty="0"/>
              <a:t>"</a:t>
            </a:r>
            <a:endParaRPr dirty="0"/>
          </a:p>
          <a:p>
            <a:pPr marL="0" indent="0">
              <a:spcBef>
                <a:spcPts val="2133"/>
              </a:spcBef>
            </a:pPr>
            <a:r>
              <a:rPr lang="en-US" dirty="0"/>
              <a:t>r</a:t>
            </a:r>
            <a:r>
              <a:rPr lang="en" dirty="0" err="1"/>
              <a:t>ead.csv</a:t>
            </a:r>
            <a:r>
              <a:rPr lang="en" dirty="0"/>
              <a:t>(file = file)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</a:pPr>
            <a:endParaRPr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A09DBD-29BF-D63A-7EE3-FFB1A7054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739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script4.R</a:t>
            </a:r>
          </a:p>
        </p:txBody>
      </p:sp>
    </p:spTree>
    <p:extLst>
      <p:ext uri="{BB962C8B-B14F-4D97-AF65-F5344CB8AC3E}">
        <p14:creationId xmlns:p14="http://schemas.microsoft.com/office/powerpoint/2010/main" val="1456828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CAB47AC-62E5-3E5E-CD88-9978DCC1E5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843" b="988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C043A-6138-B300-C56E-9827523D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File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74687-57E7-7990-98BF-179EB4150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/>
              <a:t>Where does R think it is?</a:t>
            </a:r>
          </a:p>
        </p:txBody>
      </p:sp>
    </p:spTree>
    <p:extLst>
      <p:ext uri="{BB962C8B-B14F-4D97-AF65-F5344CB8AC3E}">
        <p14:creationId xmlns:p14="http://schemas.microsoft.com/office/powerpoint/2010/main" val="3822062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886EB-AA46-DF8C-4FC8-1573B3C32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44CC-3769-5A69-EF5A-686B11C3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How do we tell R where our files are without using point and click interfaces?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Every file has an </a:t>
            </a:r>
            <a:r>
              <a:rPr lang="en-US" sz="3200" b="1" dirty="0">
                <a:solidFill>
                  <a:srgbClr val="7030A0"/>
                </a:solidFill>
              </a:rPr>
              <a:t>absolute path</a:t>
            </a:r>
            <a:r>
              <a:rPr lang="en-US" sz="3200" dirty="0"/>
              <a:t>, which starts with the </a:t>
            </a:r>
            <a:r>
              <a:rPr lang="en-US" sz="3200" b="1" dirty="0">
                <a:solidFill>
                  <a:srgbClr val="7030A0"/>
                </a:solidFill>
              </a:rPr>
              <a:t>root</a:t>
            </a:r>
          </a:p>
        </p:txBody>
      </p:sp>
    </p:spTree>
    <p:extLst>
      <p:ext uri="{BB962C8B-B14F-4D97-AF65-F5344CB8AC3E}">
        <p14:creationId xmlns:p14="http://schemas.microsoft.com/office/powerpoint/2010/main" val="6176059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200"/>
              <a:t>Problem: </a:t>
            </a:r>
            <a:br>
              <a:rPr lang="en-US" sz="4200"/>
            </a:br>
            <a:br>
              <a:rPr lang="en-US" sz="4200"/>
            </a:br>
            <a:r>
              <a:rPr lang="en-US" sz="4200"/>
              <a:t>How do we tell others what we did?</a:t>
            </a:r>
            <a:br>
              <a:rPr lang="en-US" sz="4200"/>
            </a:br>
            <a:r>
              <a:rPr lang="en-US" sz="4200"/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5712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PC (Windows)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67134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1580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MacOS</a:t>
            </a: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61566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Absolute Paths</a:t>
            </a:r>
            <a:endParaRPr dirty="0"/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2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471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</p:txBody>
      </p:sp>
      <p:sp useBgFill="1">
        <p:nvSpPr>
          <p:cNvPr id="476" name="Rectangle 475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4387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~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6733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/>
          <p:nvPr/>
        </p:nvCxnSpPr>
        <p:spPr>
          <a:xfrm>
            <a:off x="479000" y="455633"/>
            <a:ext cx="3808800" cy="265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1248334" y="1859174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filesystem associated with a running process or program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Relative File Paths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12391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CC5-DE1A-7C08-7F36-39240DEE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Programming Languages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80E6A-5B45-1A1A-0D8D-43693C57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A system for giving instructions to a computer (writing code)</a:t>
            </a:r>
            <a:endParaRPr lang="en-US"/>
          </a:p>
          <a:p>
            <a:pPr lvl="1"/>
            <a:r>
              <a:rPr lang="en-US"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0098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8800"/>
              <a:t>..     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7853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But what is the Working Directory for R?</a:t>
            </a:r>
            <a:endParaRPr/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  <a:endParaRPr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/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/>
              <a:t>Let’s go to R for a minute…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7" name="Group 976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78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97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981" name="Rectangle 980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83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985" name="Rectangle 984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1720099" y="1653731"/>
            <a:ext cx="8110584" cy="393590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8800" cap="all"/>
              <a:t>Why not just use absolute paths?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Store Project Files Together</a:t>
            </a:r>
            <a:endParaRPr/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941" y="233601"/>
            <a:ext cx="8654267" cy="4831636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7"/>
          <p:cNvSpPr txBox="1"/>
          <p:nvPr/>
        </p:nvSpPr>
        <p:spPr>
          <a:xfrm>
            <a:off x="1190808" y="5243200"/>
            <a:ext cx="11601200" cy="16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Roboto Mono"/>
                <a:ea typeface="Roboto Mono"/>
                <a:cs typeface="Roboto Mono"/>
                <a:sym typeface="Roboto Mono"/>
              </a:rPr>
              <a:t>A)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msms/data/2009-01-14/yeast/yeast.sqt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" sz="3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../data/2009-01-14/yeast/yeast.sqt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>
              <a:buClr>
                <a:schemeClr val="dk2"/>
              </a:buClr>
              <a:buSzPts val="1100"/>
            </a:pPr>
            <a:r>
              <a:rPr lang="en" sz="32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C)</a:t>
            </a:r>
            <a:r>
              <a:rPr lang="en" sz="3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~/data/2009-01-14/yeast/yeast.sqt</a:t>
            </a:r>
            <a:endParaRPr sz="3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7239275" y="1408967"/>
            <a:ext cx="747600" cy="4792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CBAF4-BFB1-B6EE-0E5A-210670A452C2}"/>
              </a:ext>
            </a:extLst>
          </p:cNvPr>
          <p:cNvSpPr txBox="1"/>
          <p:nvPr/>
        </p:nvSpPr>
        <p:spPr>
          <a:xfrm>
            <a:off x="835252" y="177534"/>
            <a:ext cx="6097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A Quick Guide to Organizing Computational Biology Projects</a:t>
            </a:r>
          </a:p>
          <a:p>
            <a:r>
              <a:rPr lang="en-US" sz="1000"/>
              <a:t>William Stafford Noble, Published: July 31, 2009, </a:t>
            </a:r>
          </a:p>
          <a:p>
            <a:r>
              <a:rPr lang="en-US" sz="1000"/>
              <a:t>https://</a:t>
            </a:r>
            <a:r>
              <a:rPr lang="en-US" sz="1000" err="1"/>
              <a:t>doi.org</a:t>
            </a:r>
            <a:r>
              <a:rPr lang="en-US" sz="1000"/>
              <a:t>/10.1371/journal.pcbi.1000424</a:t>
            </a:r>
          </a:p>
        </p:txBody>
      </p:sp>
      <p:sp>
        <p:nvSpPr>
          <p:cNvPr id="4" name="Google Shape;994;p47">
            <a:extLst>
              <a:ext uri="{FF2B5EF4-FFF2-40B4-BE49-F238E27FC236}">
                <a16:creationId xmlns:a16="http://schemas.microsoft.com/office/drawing/2014/main" id="{EEA2F36B-8CDD-E423-FB5A-946DEA005E73}"/>
              </a:ext>
            </a:extLst>
          </p:cNvPr>
          <p:cNvSpPr/>
          <p:nvPr/>
        </p:nvSpPr>
        <p:spPr>
          <a:xfrm>
            <a:off x="4291585" y="4642104"/>
            <a:ext cx="729697" cy="267141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EC22F6C-6E19-2A32-74C2-8F8612A94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r="3131" b="1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D9C10B4-E6CF-4138-A430-ADE3DCF0F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A08B30-802F-44BB-8817-40AAE17DB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B93F8E6-40C5-4DF8-B869-00349BD46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DC1DB-EAED-FB8C-9D9B-169131D49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Back to RStudio…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27F19-DD9A-57A5-944C-5B359A1DF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300">
                <a:solidFill>
                  <a:schemeClr val="bg2"/>
                </a:solidFill>
              </a:rPr>
              <a:t>Open script5.R</a:t>
            </a:r>
          </a:p>
        </p:txBody>
      </p:sp>
    </p:spTree>
    <p:extLst>
      <p:ext uri="{BB962C8B-B14F-4D97-AF65-F5344CB8AC3E}">
        <p14:creationId xmlns:p14="http://schemas.microsoft.com/office/powerpoint/2010/main" val="306409239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e84db-8738-4c7b-9bdc-65b9500871f6" xsi:nil="true"/>
    <lcf76f155ced4ddcb4097134ff3c332f xmlns="2abaa01e-9938-407e-aa0b-10580c653ab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BC9924B2BE754D9B1ADDA1D4CEDCCC" ma:contentTypeVersion="16" ma:contentTypeDescription="Create a new document." ma:contentTypeScope="" ma:versionID="b96fb75385f2de2834d3ba8a0fc800dc">
  <xsd:schema xmlns:xsd="http://www.w3.org/2001/XMLSchema" xmlns:xs="http://www.w3.org/2001/XMLSchema" xmlns:p="http://schemas.microsoft.com/office/2006/metadata/properties" xmlns:ns2="2abaa01e-9938-407e-aa0b-10580c653abd" xmlns:ns3="7be34c64-93b8-4842-bfae-c3106b8c53c2" xmlns:ns4="efce84db-8738-4c7b-9bdc-65b9500871f6" targetNamespace="http://schemas.microsoft.com/office/2006/metadata/properties" ma:root="true" ma:fieldsID="cf225bfe994d390faf7eb532d2de7d3f" ns2:_="" ns3:_="" ns4:_="">
    <xsd:import namespace="2abaa01e-9938-407e-aa0b-10580c653abd"/>
    <xsd:import namespace="7be34c64-93b8-4842-bfae-c3106b8c53c2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baa01e-9938-407e-aa0b-10580c653a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34c64-93b8-4842-bfae-c3106b8c53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9c316fb5-9e31-4487-b45f-917c480130b2}" ma:internalName="TaxCatchAll" ma:showField="CatchAllData" ma:web="7be34c64-93b8-4842-bfae-c3106b8c53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81B9B2-589A-4B62-BE41-6C07864EBA6D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2abaa01e-9938-407e-aa0b-10580c653abd"/>
    <ds:schemaRef ds:uri="http://www.w3.org/XML/1998/namespace"/>
    <ds:schemaRef ds:uri="http://schemas.microsoft.com/office/infopath/2007/PartnerControls"/>
    <ds:schemaRef ds:uri="http://purl.org/dc/terms/"/>
    <ds:schemaRef ds:uri="7be34c64-93b8-4842-bfae-c3106b8c53c2"/>
    <ds:schemaRef ds:uri="http://purl.org/dc/elements/1.1/"/>
    <ds:schemaRef ds:uri="efce84db-8738-4c7b-9bdc-65b9500871f6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9563E6E-9694-4D35-B5D1-9262EC8E85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7ED96-9ABF-417E-BED2-12DF7EBEC62E}">
  <ds:schemaRefs>
    <ds:schemaRef ds:uri="2abaa01e-9938-407e-aa0b-10580c653abd"/>
    <ds:schemaRef ds:uri="7be34c64-93b8-4842-bfae-c3106b8c53c2"/>
    <ds:schemaRef ds:uri="efce84db-8738-4c7b-9bdc-65b9500871f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{8739391C-F1BE-B748-9A9A-A14E4DBA6D6D}tf10001072</Template>
  <TotalTime>110</TotalTime>
  <Words>4266</Words>
  <Application>Microsoft Macintosh PowerPoint</Application>
  <PresentationFormat>Widescreen</PresentationFormat>
  <Paragraphs>821</Paragraphs>
  <Slides>127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36" baseType="lpstr">
      <vt:lpstr>Arial</vt:lpstr>
      <vt:lpstr>Calibri</vt:lpstr>
      <vt:lpstr>Courier New</vt:lpstr>
      <vt:lpstr>Franklin Gothic Book</vt:lpstr>
      <vt:lpstr>Monaco</vt:lpstr>
      <vt:lpstr>Raleway</vt:lpstr>
      <vt:lpstr>Roboto Mono</vt:lpstr>
      <vt:lpstr>Source Sans Pro</vt:lpstr>
      <vt:lpstr>Crop</vt:lpstr>
      <vt:lpstr>R Programming Concepts</vt:lpstr>
      <vt:lpstr>Research Computing and Data Services</vt:lpstr>
      <vt:lpstr>BYOD</vt:lpstr>
      <vt:lpstr>What are we doing today?</vt:lpstr>
      <vt:lpstr>What are we doing?</vt:lpstr>
      <vt:lpstr>Terminology</vt:lpstr>
      <vt:lpstr>GUIs</vt:lpstr>
      <vt:lpstr>Problem:   How do we tell others what we did? How do we keep track of what we did for ourselves?</vt:lpstr>
      <vt:lpstr>Programming Languages</vt:lpstr>
      <vt:lpstr>Programming Languages</vt:lpstr>
      <vt:lpstr>Console/Terminal/Shell/Command Line Interface</vt:lpstr>
      <vt:lpstr>Console/Terminal/Shell</vt:lpstr>
      <vt:lpstr>PowerPoint Presentation</vt:lpstr>
      <vt:lpstr>PowerPoint Presentation</vt:lpstr>
      <vt:lpstr>But that’s sometimes annoying and inconvenient…  and how do we record what we did?</vt:lpstr>
      <vt:lpstr>IDEs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Interpreted Programming Languages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and Lists</vt:lpstr>
      <vt:lpstr>Storing Multiple Values Together</vt:lpstr>
      <vt:lpstr>Variables</vt:lpstr>
      <vt:lpstr>Index the Values in a Vector</vt:lpstr>
      <vt:lpstr>Index the Values in a Vector</vt:lpstr>
      <vt:lpstr>Changing values in a vector</vt:lpstr>
      <vt:lpstr>Changing a variable</vt:lpstr>
      <vt:lpstr>Back to RStudio… </vt:lpstr>
      <vt:lpstr>Functions</vt:lpstr>
      <vt:lpstr>Functions</vt:lpstr>
      <vt:lpstr>Function Definitions</vt:lpstr>
      <vt:lpstr>Function Definitions: Function Name</vt:lpstr>
      <vt:lpstr>Function Definitions: Parameters</vt:lpstr>
      <vt:lpstr>Function Definitions: Parameter Names</vt:lpstr>
      <vt:lpstr>Function Definitions: Default Values</vt:lpstr>
      <vt:lpstr>Function Definitions: Required Parameters</vt:lpstr>
      <vt:lpstr>Function Definitions:   Additional Undefined Parameters</vt:lpstr>
      <vt:lpstr>Calling Functions: R: Named Arguments</vt:lpstr>
      <vt:lpstr>Calling Functions: R: Named Arguments</vt:lpstr>
      <vt:lpstr>Calling Functions: R: Positional Arguments</vt:lpstr>
      <vt:lpstr>Calling Functions: R: Positional Arguments</vt:lpstr>
      <vt:lpstr>Calling Functions: R: Positional and Named</vt:lpstr>
      <vt:lpstr>Calling Functions: R: Positional and Named</vt:lpstr>
      <vt:lpstr>Calling Functions: R: Positional and Named</vt:lpstr>
      <vt:lpstr>Calling Functions: R</vt:lpstr>
      <vt:lpstr>Calling Functions: R: Which will work?</vt:lpstr>
      <vt:lpstr>Calling Functions: R</vt:lpstr>
      <vt:lpstr>Calling Functions: R</vt:lpstr>
      <vt:lpstr>Calling Functions: R</vt:lpstr>
      <vt:lpstr>Calling Functions: R</vt:lpstr>
      <vt:lpstr>Calling Functions: Return Values</vt:lpstr>
      <vt:lpstr>Calling Functions: No Return Value</vt:lpstr>
      <vt:lpstr>Calling Functions: Variable Arguments</vt:lpstr>
      <vt:lpstr>Back to RStudio…</vt:lpstr>
      <vt:lpstr>File Systems</vt:lpstr>
      <vt:lpstr>File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     means go up a level</vt:lpstr>
      <vt:lpstr>PowerPoint Presentation</vt:lpstr>
      <vt:lpstr>PowerPoint Presentation</vt:lpstr>
      <vt:lpstr>PowerPoint Presentation</vt:lpstr>
      <vt:lpstr>But what is the Working Directory for R?</vt:lpstr>
      <vt:lpstr>Why not just use absolute paths?</vt:lpstr>
      <vt:lpstr>Store Project Files Together</vt:lpstr>
      <vt:lpstr>PowerPoint Presentation</vt:lpstr>
      <vt:lpstr>Back to RStudio…</vt:lpstr>
      <vt:lpstr>Working with Files</vt:lpstr>
      <vt:lpstr>File Access Modes</vt:lpstr>
      <vt:lpstr>File Types</vt:lpstr>
      <vt:lpstr>Plain Text Files</vt:lpstr>
      <vt:lpstr>PowerPoint Presentation</vt:lpstr>
      <vt:lpstr>PowerPoint Presentation</vt:lpstr>
      <vt:lpstr>PowerPoint Presentation</vt:lpstr>
      <vt:lpstr>PowerPoint Presentation</vt:lpstr>
      <vt:lpstr>Is this a plain text file?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</vt:lpstr>
      <vt:lpstr>Workflow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Ritika Giri</cp:lastModifiedBy>
  <cp:revision>29</cp:revision>
  <dcterms:created xsi:type="dcterms:W3CDTF">2023-06-20T18:51:19Z</dcterms:created>
  <dcterms:modified xsi:type="dcterms:W3CDTF">2023-09-11T14:13:04Z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0x010100A0BC9924B2BE754D9B1ADDA1D4CEDCCC</vt:lpwstr>
  </property>
  <property fmtid="{D5CDD505-2E9C-101B-9397-08002B2CF9AE}" pid="3" name="MediaServiceImageTags">
    <vt:lpwstr/>
  </property>
</Properties>
</file>